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  <p:sldMasterId id="2147483667" r:id="rId3"/>
  </p:sldMasterIdLst>
  <p:notesMasterIdLst>
    <p:notesMasterId r:id="rId69"/>
  </p:notesMasterIdLst>
  <p:handoutMasterIdLst>
    <p:handoutMasterId r:id="rId70"/>
  </p:handoutMasterIdLst>
  <p:sldIdLst>
    <p:sldId id="445" r:id="rId4"/>
    <p:sldId id="1526" r:id="rId5"/>
    <p:sldId id="1527" r:id="rId6"/>
    <p:sldId id="1529" r:id="rId7"/>
    <p:sldId id="1530" r:id="rId8"/>
    <p:sldId id="1531" r:id="rId9"/>
    <p:sldId id="1532" r:id="rId10"/>
    <p:sldId id="1533" r:id="rId11"/>
    <p:sldId id="1534" r:id="rId12"/>
    <p:sldId id="1535" r:id="rId13"/>
    <p:sldId id="1536" r:id="rId14"/>
    <p:sldId id="1537" r:id="rId15"/>
    <p:sldId id="1538" r:id="rId16"/>
    <p:sldId id="1539" r:id="rId17"/>
    <p:sldId id="1604" r:id="rId18"/>
    <p:sldId id="1602" r:id="rId19"/>
    <p:sldId id="1603" r:id="rId20"/>
    <p:sldId id="1543" r:id="rId21"/>
    <p:sldId id="1544" r:id="rId22"/>
    <p:sldId id="1606" r:id="rId23"/>
    <p:sldId id="1546" r:id="rId24"/>
    <p:sldId id="1547" r:id="rId25"/>
    <p:sldId id="1548" r:id="rId26"/>
    <p:sldId id="1549" r:id="rId27"/>
    <p:sldId id="1550" r:id="rId28"/>
    <p:sldId id="1607" r:id="rId29"/>
    <p:sldId id="1552" r:id="rId30"/>
    <p:sldId id="1553" r:id="rId31"/>
    <p:sldId id="1554" r:id="rId32"/>
    <p:sldId id="1556" r:id="rId33"/>
    <p:sldId id="1557" r:id="rId34"/>
    <p:sldId id="1558" r:id="rId35"/>
    <p:sldId id="1559" r:id="rId36"/>
    <p:sldId id="1560" r:id="rId37"/>
    <p:sldId id="1561" r:id="rId38"/>
    <p:sldId id="1562" r:id="rId39"/>
    <p:sldId id="1563" r:id="rId40"/>
    <p:sldId id="1564" r:id="rId41"/>
    <p:sldId id="1565" r:id="rId42"/>
    <p:sldId id="1566" r:id="rId43"/>
    <p:sldId id="1567" r:id="rId44"/>
    <p:sldId id="1569" r:id="rId45"/>
    <p:sldId id="1573" r:id="rId46"/>
    <p:sldId id="1574" r:id="rId47"/>
    <p:sldId id="1575" r:id="rId48"/>
    <p:sldId id="1577" r:id="rId49"/>
    <p:sldId id="1578" r:id="rId50"/>
    <p:sldId id="1579" r:id="rId51"/>
    <p:sldId id="1580" r:id="rId52"/>
    <p:sldId id="1581" r:id="rId53"/>
    <p:sldId id="1583" r:id="rId54"/>
    <p:sldId id="1584" r:id="rId55"/>
    <p:sldId id="1587" r:id="rId56"/>
    <p:sldId id="1589" r:id="rId57"/>
    <p:sldId id="1590" r:id="rId58"/>
    <p:sldId id="1592" r:id="rId59"/>
    <p:sldId id="1593" r:id="rId60"/>
    <p:sldId id="1594" r:id="rId61"/>
    <p:sldId id="1595" r:id="rId62"/>
    <p:sldId id="1597" r:id="rId63"/>
    <p:sldId id="1598" r:id="rId64"/>
    <p:sldId id="1599" r:id="rId65"/>
    <p:sldId id="1600" r:id="rId66"/>
    <p:sldId id="1601" r:id="rId67"/>
    <p:sldId id="366" r:id="rId6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AFF"/>
    <a:srgbClr val="2E75B6"/>
    <a:srgbClr val="92D050"/>
    <a:srgbClr val="27649B"/>
    <a:srgbClr val="FFC000"/>
    <a:srgbClr val="A5A5A5"/>
    <a:srgbClr val="ED7D31"/>
    <a:srgbClr val="6EB32F"/>
    <a:srgbClr val="A6A6A6"/>
    <a:srgbClr val="333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33" autoAdjust="0"/>
    <p:restoredTop sz="75307" autoAdjust="0"/>
  </p:normalViewPr>
  <p:slideViewPr>
    <p:cSldViewPr snapToGrid="0">
      <p:cViewPr varScale="1">
        <p:scale>
          <a:sx n="66" d="100"/>
          <a:sy n="66" d="100"/>
        </p:scale>
        <p:origin x="150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7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DC918-D5AF-47D4-A0E1-0F6E36D2B398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9E4A-35BD-4C19-B517-40C0E652C88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88DBF-287A-4B07-8150-A1306642B532}" type="datetimeFigureOut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F9155-6E7B-4459-9A3D-B60496DBBCC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Relationship Id="rId4" Type="http://schemas.microsoft.com/office/2007/relationships/hdphoto" Target="../media/hdphoto3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淡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BD4AC4A-DF3C-4DC5-BD05-AB579ECF9A78}" type="datetime1">
              <a:rPr lang="zh-CN" altLang="en-US" smtClean="0"/>
              <a:t>2021/5/20</a:t>
            </a:fld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>
          <a:xfrm>
            <a:off x="9347243" y="6500835"/>
            <a:ext cx="2844800" cy="428628"/>
          </a:xfrm>
        </p:spPr>
        <p:txBody>
          <a:bodyPr/>
          <a:lstStyle>
            <a:lvl1pPr>
              <a:defRPr sz="1500" baseline="0"/>
            </a:lvl1pPr>
          </a:lstStyle>
          <a:p>
            <a:pPr>
              <a:defRPr/>
            </a:pPr>
            <a:fld id="{F34F209F-7364-4BEE-B0C4-76D6E8CB9558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4" name="页脚占位符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339" y="332656"/>
            <a:ext cx="7694645" cy="706090"/>
          </a:xfrm>
        </p:spPr>
        <p:txBody>
          <a:bodyPr>
            <a:normAutofit/>
          </a:bodyPr>
          <a:lstStyle>
            <a:lvl1pPr>
              <a:defRPr sz="3200" b="1">
                <a:ln w="15875">
                  <a:noFill/>
                </a:ln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347200" y="6453189"/>
            <a:ext cx="2844800" cy="365125"/>
          </a:xfrm>
        </p:spPr>
        <p:txBody>
          <a:bodyPr/>
          <a:lstStyle>
            <a:lvl1pPr>
              <a:defRPr sz="1600" smtClean="0"/>
            </a:lvl1pPr>
          </a:lstStyle>
          <a:p>
            <a:pPr>
              <a:defRPr/>
            </a:pPr>
            <a:fld id="{8174CDF2-99C3-4911-A684-C83D1DF71E9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6979E9-A291-479A-96E1-138AB7C41100}" type="datetime1">
              <a:rPr lang="zh-CN" altLang="en-US"/>
              <a:pPr>
                <a:defRPr/>
              </a:pPr>
              <a:t>2021/5/20</a:t>
            </a:fld>
            <a:endParaRPr lang="en-US" altLang="zh-CN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DB72F4-B281-43A8-966F-509EB3388A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712500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10927454" y="6458679"/>
            <a:ext cx="1534478" cy="59568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448698" y="6374268"/>
            <a:ext cx="468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1"/>
            <a:ext cx="12192000" cy="361565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2052" name="Picture 4" descr="http://cs.njupt.edu.cn/_upload/tpl/02/9d/669/template669/img/top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15655"/>
            <a:ext cx="12192000" cy="324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blipFill>
          <a:blip r:embed="rId2" cstate="email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7" y="1719"/>
            <a:ext cx="12192767" cy="685628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-2"/>
            <a:ext cx="12192000" cy="6858001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blipFill dpi="0" rotWithShape="1">
          <a:blip r:embed="rId2">
            <a:lum/>
          </a:blip>
          <a:srcRect/>
          <a:tile tx="0" ty="33655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337279"/>
            <a:ext cx="12192000" cy="6520721"/>
          </a:xfrm>
          <a:prstGeom prst="rect">
            <a:avLst/>
          </a:prstGeom>
        </p:spPr>
      </p:pic>
      <p:sp>
        <p:nvSpPr>
          <p:cNvPr id="8" name="等腰三角形 7"/>
          <p:cNvSpPr/>
          <p:nvPr userDrawn="1"/>
        </p:nvSpPr>
        <p:spPr>
          <a:xfrm rot="10800000">
            <a:off x="-312295" y="2753339"/>
            <a:ext cx="12816590" cy="1359170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等腰三角形 1"/>
          <p:cNvSpPr/>
          <p:nvPr userDrawn="1"/>
        </p:nvSpPr>
        <p:spPr>
          <a:xfrm rot="10800000">
            <a:off x="0" y="2803524"/>
            <a:ext cx="12192000" cy="1179287"/>
          </a:xfrm>
          <a:prstGeom prst="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0" y="-1"/>
            <a:ext cx="12192000" cy="280352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平行四边形 8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0" y="243281"/>
            <a:ext cx="1508915" cy="687897"/>
          </a:xfrm>
          <a:custGeom>
            <a:avLst/>
            <a:gdLst>
              <a:gd name="connsiteX0" fmla="*/ 0 w 1508915"/>
              <a:gd name="connsiteY0" fmla="*/ 0 h 687897"/>
              <a:gd name="connsiteX1" fmla="*/ 1508915 w 1508915"/>
              <a:gd name="connsiteY1" fmla="*/ 0 h 687897"/>
              <a:gd name="connsiteX2" fmla="*/ 1212535 w 1508915"/>
              <a:gd name="connsiteY2" fmla="*/ 687897 h 687897"/>
              <a:gd name="connsiteX3" fmla="*/ 0 w 1508915"/>
              <a:gd name="connsiteY3" fmla="*/ 687897 h 687897"/>
              <a:gd name="connsiteX4" fmla="*/ 0 w 1508915"/>
              <a:gd name="connsiteY4" fmla="*/ 0 h 68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915" h="687897">
                <a:moveTo>
                  <a:pt x="0" y="0"/>
                </a:moveTo>
                <a:lnTo>
                  <a:pt x="1508915" y="0"/>
                </a:lnTo>
                <a:lnTo>
                  <a:pt x="1212535" y="687897"/>
                </a:lnTo>
                <a:lnTo>
                  <a:pt x="0" y="687897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平行四边形 11"/>
          <p:cNvSpPr/>
          <p:nvPr userDrawn="1"/>
        </p:nvSpPr>
        <p:spPr>
          <a:xfrm>
            <a:off x="1320162" y="243281"/>
            <a:ext cx="466693" cy="570452"/>
          </a:xfrm>
          <a:prstGeom prst="parallelogram">
            <a:avLst>
              <a:gd name="adj" fmla="val 53283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420914"/>
            <a:ext cx="870857" cy="44994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平行四边形 20"/>
          <p:cNvSpPr/>
          <p:nvPr userDrawn="1"/>
        </p:nvSpPr>
        <p:spPr>
          <a:xfrm>
            <a:off x="10795758" y="6458677"/>
            <a:ext cx="1579756" cy="209725"/>
          </a:xfrm>
          <a:prstGeom prst="parallelogram">
            <a:avLst>
              <a:gd name="adj" fmla="val 903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2" name="平行四边形 21"/>
          <p:cNvSpPr/>
          <p:nvPr userDrawn="1"/>
        </p:nvSpPr>
        <p:spPr>
          <a:xfrm>
            <a:off x="10901049" y="6458803"/>
            <a:ext cx="1534478" cy="88710"/>
          </a:xfrm>
          <a:prstGeom prst="parallelogram">
            <a:avLst>
              <a:gd name="adj" fmla="val 90385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416208" y="6385379"/>
            <a:ext cx="431733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6" name="任意多边形 25"/>
          <p:cNvSpPr/>
          <p:nvPr userDrawn="1"/>
        </p:nvSpPr>
        <p:spPr>
          <a:xfrm rot="7675724">
            <a:off x="1889233" y="2372381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 userDrawn="1"/>
        </p:nvSpPr>
        <p:spPr>
          <a:xfrm rot="7675724">
            <a:off x="1928889" y="2322050"/>
            <a:ext cx="6640861" cy="8368900"/>
          </a:xfrm>
          <a:custGeom>
            <a:avLst/>
            <a:gdLst>
              <a:gd name="connsiteX0" fmla="*/ 6521754 w 6640861"/>
              <a:gd name="connsiteY0" fmla="*/ 8368900 h 8368900"/>
              <a:gd name="connsiteX1" fmla="*/ 0 w 6640861"/>
              <a:gd name="connsiteY1" fmla="*/ 0 h 8368900"/>
              <a:gd name="connsiteX2" fmla="*/ 191438 w 6640861"/>
              <a:gd name="connsiteY2" fmla="*/ 0 h 8368900"/>
              <a:gd name="connsiteX3" fmla="*/ 6640861 w 6640861"/>
              <a:gd name="connsiteY3" fmla="*/ 8276082 h 8368900"/>
              <a:gd name="connsiteX4" fmla="*/ 6521754 w 6640861"/>
              <a:gd name="connsiteY4" fmla="*/ 8368900 h 836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0861" h="8368900">
                <a:moveTo>
                  <a:pt x="6521754" y="8368900"/>
                </a:moveTo>
                <a:lnTo>
                  <a:pt x="0" y="0"/>
                </a:lnTo>
                <a:lnTo>
                  <a:pt x="191438" y="0"/>
                </a:lnTo>
                <a:lnTo>
                  <a:pt x="6640861" y="8276082"/>
                </a:lnTo>
                <a:lnTo>
                  <a:pt x="6521754" y="836890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流程图: 数据 2"/>
          <p:cNvSpPr/>
          <p:nvPr userDrawn="1"/>
        </p:nvSpPr>
        <p:spPr>
          <a:xfrm>
            <a:off x="217673" y="312526"/>
            <a:ext cx="943470" cy="558331"/>
          </a:xfrm>
          <a:prstGeom prst="flowChartInputOutpu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870857" y="856343"/>
            <a:ext cx="113211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264454" y="5950073"/>
            <a:ext cx="490003" cy="508730"/>
          </a:xfrm>
          <a:prstGeom prst="rect">
            <a:avLst/>
          </a:prstGeom>
          <a:effectLst/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screen">
            <a:duotone>
              <a:prstClr val="black"/>
              <a:schemeClr val="accent1">
                <a:lumMod val="7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09391" y="5950073"/>
            <a:ext cx="1748894" cy="431677"/>
          </a:xfrm>
          <a:prstGeom prst="rect">
            <a:avLst/>
          </a:prstGeom>
          <a:effectLst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580539" y="6356350"/>
            <a:ext cx="12010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44FE8081-9BD5-4D7C-946C-6E41C6C196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88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773174" y="6356350"/>
            <a:ext cx="4026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E8081-9BD5-4D7C-946C-6E41C6C19654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BAE1E46-2AA2-43D3-8502-C329C2A34A9F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2021/5/20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7A93895-D3F6-44DA-8AA0-D116BDF6AB3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screen"/>
          <a:stretch>
            <a:fillRect/>
          </a:stretch>
        </p:blipFill>
        <p:spPr>
          <a:xfrm>
            <a:off x="294140" y="262285"/>
            <a:ext cx="3030085" cy="808023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sp>
        <p:nvSpPr>
          <p:cNvPr id="7" name="文本框 6"/>
          <p:cNvSpPr txBox="1"/>
          <p:nvPr/>
        </p:nvSpPr>
        <p:spPr>
          <a:xfrm>
            <a:off x="204408" y="1070308"/>
            <a:ext cx="1152819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编译原理</a:t>
            </a:r>
            <a:endParaRPr kumimoji="0" lang="zh-CN" altLang="en-US" sz="4600" b="1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491451" y="3468329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378" name="Text Box 2"/>
          <p:cNvSpPr txBox="1">
            <a:spLocks noChangeArrowheads="1"/>
          </p:cNvSpPr>
          <p:nvPr/>
        </p:nvSpPr>
        <p:spPr bwMode="auto">
          <a:xfrm>
            <a:off x="3429000" y="2667001"/>
            <a:ext cx="5976938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4)  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）分析表构造举例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1" lang="zh-CN" altLang="en-US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例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4.17    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设有文法Ｇ［Ｅ］：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Ｅ∷＝Ｅ＋Ｔ｜Ｔ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Ｔ∷＝Ｔ*Ｆ｜Ｆ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Ｆ∷＝（Ｅ）｜</a:t>
            </a:r>
            <a:r>
              <a:rPr kumimoji="1" lang="en-US" altLang="zh-CN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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构造该文法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ＬＲ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１</a:t>
            </a:r>
            <a:r>
              <a:rPr kumimoji="1"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r>
              <a:rPr kumimoji="1"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分析表。</a:t>
            </a:r>
          </a:p>
        </p:txBody>
      </p:sp>
      <p:sp>
        <p:nvSpPr>
          <p:cNvPr id="741379" name="AutoShape 3"/>
          <p:cNvSpPr>
            <a:spLocks noChangeArrowheads="1"/>
          </p:cNvSpPr>
          <p:nvPr/>
        </p:nvSpPr>
        <p:spPr bwMode="auto">
          <a:xfrm>
            <a:off x="1676400" y="1524000"/>
            <a:ext cx="8686800" cy="51816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1380" name="AutoShape 4"/>
          <p:cNvSpPr>
            <a:spLocks noChangeArrowheads="1"/>
          </p:cNvSpPr>
          <p:nvPr/>
        </p:nvSpPr>
        <p:spPr bwMode="gray">
          <a:xfrm>
            <a:off x="2514601" y="1143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SLR(1)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分析表构造</a:t>
            </a:r>
          </a:p>
        </p:txBody>
      </p:sp>
      <p:grpSp>
        <p:nvGrpSpPr>
          <p:cNvPr id="741381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18439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440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07183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1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1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41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1378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19289" y="723900"/>
            <a:ext cx="7489825" cy="20574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C00000"/>
                </a:solidFill>
              </a:rPr>
              <a:t>①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将</a:t>
            </a:r>
            <a:r>
              <a:rPr lang="zh-CN" altLang="en-US" sz="2000" b="1" dirty="0">
                <a:latin typeface="Times New Roman" panose="02020603050405020304" pitchFamily="18" charset="0"/>
              </a:rPr>
              <a:t>文法Ｇ拓广为Ｇ</a:t>
            </a:r>
            <a:r>
              <a:rPr lang="en-US" altLang="zh-CN" sz="2000" b="1" dirty="0">
                <a:latin typeface="Times New Roman" panose="02020603050405020304" pitchFamily="18" charset="0"/>
              </a:rPr>
              <a:t>′</a:t>
            </a:r>
            <a:r>
              <a:rPr lang="zh-CN" altLang="en-US" sz="2000" b="1" dirty="0">
                <a:latin typeface="Times New Roman" panose="02020603050405020304" pitchFamily="18" charset="0"/>
              </a:rPr>
              <a:t>，同时对每一规则进行编号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0</a:t>
            </a:r>
            <a:r>
              <a:rPr lang="zh-CN" altLang="en-US" sz="1800" b="1" dirty="0">
                <a:latin typeface="Times New Roman" panose="02020603050405020304" pitchFamily="18" charset="0"/>
              </a:rPr>
              <a:t>）</a:t>
            </a:r>
            <a:r>
              <a:rPr lang="en-US" altLang="zh-CN" sz="1800" b="1" dirty="0">
                <a:latin typeface="Times New Roman" panose="02020603050405020304" pitchFamily="18" charset="0"/>
              </a:rPr>
              <a:t>S′∷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＝Ｅ             （</a:t>
            </a:r>
            <a:r>
              <a:rPr lang="en-US" altLang="zh-CN" sz="1800" b="1" dirty="0">
                <a:latin typeface="Times New Roman" panose="02020603050405020304" pitchFamily="18" charset="0"/>
              </a:rPr>
              <a:t>4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）Ｔ∷＝Ｆ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）Ｅ∷＝Ｅ＋Ｔ         （</a:t>
            </a:r>
            <a:r>
              <a:rPr lang="en-US" altLang="zh-CN" sz="1800" b="1" dirty="0">
                <a:latin typeface="Times New Roman" panose="02020603050405020304" pitchFamily="18" charset="0"/>
              </a:rPr>
              <a:t>5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）Ｆ∷＝（Ｅ）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）Ｅ∷＝Ｔ                （</a:t>
            </a:r>
            <a:r>
              <a:rPr lang="en-US" altLang="zh-CN" sz="1800" b="1" dirty="0">
                <a:latin typeface="Times New Roman" panose="02020603050405020304" pitchFamily="18" charset="0"/>
              </a:rPr>
              <a:t>6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）Ｆ∷＝</a:t>
            </a:r>
            <a:r>
              <a:rPr lang="en-US" altLang="zh-CN" sz="1800" b="1" dirty="0" err="1">
                <a:latin typeface="Times New Roman" panose="02020603050405020304" pitchFamily="18" charset="0"/>
              </a:rPr>
              <a:t>i</a:t>
            </a:r>
            <a:r>
              <a:rPr lang="en-US" altLang="zh-CN" sz="1800" b="1" dirty="0">
                <a:latin typeface="Times New Roman" panose="02020603050405020304" pitchFamily="18" charset="0"/>
              </a:rPr>
              <a:t>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3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）Ｔ∷＝Ｔ*Ｆ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②</a:t>
            </a:r>
            <a:r>
              <a:rPr lang="zh-CN" altLang="en-US" sz="2000" b="1" dirty="0">
                <a:latin typeface="Times New Roman" panose="02020603050405020304" pitchFamily="18" charset="0"/>
              </a:rPr>
              <a:t>对Ｇ</a:t>
            </a:r>
            <a:r>
              <a:rPr lang="en-US" altLang="zh-CN" sz="2000" b="1" dirty="0">
                <a:latin typeface="Times New Roman" panose="02020603050405020304" pitchFamily="18" charset="0"/>
              </a:rPr>
              <a:t>′</a:t>
            </a:r>
            <a:r>
              <a:rPr lang="zh-CN" altLang="en-US" sz="2000" b="1" dirty="0">
                <a:latin typeface="Times New Roman" panose="02020603050405020304" pitchFamily="18" charset="0"/>
              </a:rPr>
              <a:t>构造文法ＬＲ（０）项目集规范族如下：</a:t>
            </a:r>
          </a:p>
        </p:txBody>
      </p:sp>
      <p:sp>
        <p:nvSpPr>
          <p:cNvPr id="742403" name="Text Box 3"/>
          <p:cNvSpPr txBox="1">
            <a:spLocks noChangeArrowheads="1"/>
          </p:cNvSpPr>
          <p:nvPr/>
        </p:nvSpPr>
        <p:spPr bwMode="auto">
          <a:xfrm>
            <a:off x="1630364" y="3289300"/>
            <a:ext cx="2225675" cy="2598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０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S′→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Ｅ             Ｅ→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Ｅ＋Ｔ          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Ｅ→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Ｔ                 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Ｔ*Ｆ                     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Ｆ                        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（Ｅ）    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i                           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１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S′→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Ｅ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Ｅ→Ｅ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＋Ｔ        </a:t>
            </a:r>
          </a:p>
        </p:txBody>
      </p:sp>
      <p:sp>
        <p:nvSpPr>
          <p:cNvPr id="742404" name="Text Box 4"/>
          <p:cNvSpPr txBox="1">
            <a:spLocks noChangeArrowheads="1"/>
          </p:cNvSpPr>
          <p:nvPr/>
        </p:nvSpPr>
        <p:spPr bwMode="auto">
          <a:xfrm>
            <a:off x="3916363" y="3289300"/>
            <a:ext cx="2209800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２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：Ｅ→Ｔ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endParaRPr kumimoji="1" lang="en-US" altLang="zh-CN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defRPr/>
            </a:pP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Ｔ→Ｔ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*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Ｆ</a:t>
            </a:r>
          </a:p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３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：Ｔ→Ｆ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endParaRPr kumimoji="1" lang="en-US" altLang="zh-CN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４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：Ｆ→（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Ｅ）    Ｅ→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Ｅ＋Ｔ    Ｅ→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Ｔ</a:t>
            </a:r>
          </a:p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 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Ｔ*Ｆ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Ｆ</a:t>
            </a:r>
          </a:p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（Ｅ）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i </a:t>
            </a:r>
          </a:p>
        </p:txBody>
      </p:sp>
      <p:sp>
        <p:nvSpPr>
          <p:cNvPr id="742405" name="Text Box 5"/>
          <p:cNvSpPr txBox="1">
            <a:spLocks noChangeArrowheads="1"/>
          </p:cNvSpPr>
          <p:nvPr/>
        </p:nvSpPr>
        <p:spPr bwMode="auto">
          <a:xfrm>
            <a:off x="6126163" y="3289301"/>
            <a:ext cx="2286000" cy="2625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５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：Ｆ→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i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endParaRPr kumimoji="1" lang="en-US" altLang="zh-CN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６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：Ｅ→Ｅ＋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Ｔ 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Ｔ*Ｆ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Ｔ→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Ｆ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（Ｅ）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i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７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：Ｔ→Ｔ*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Ｆ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（Ｅ）      Ｆ→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i</a:t>
            </a:r>
            <a:endParaRPr kumimoji="1" lang="en-US" altLang="zh-CN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42406" name="Text Box 6"/>
          <p:cNvSpPr txBox="1">
            <a:spLocks noChangeArrowheads="1"/>
          </p:cNvSpPr>
          <p:nvPr/>
        </p:nvSpPr>
        <p:spPr bwMode="auto">
          <a:xfrm>
            <a:off x="8251825" y="3270250"/>
            <a:ext cx="2381250" cy="2103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８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：Ｆ→（Ｅ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）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Ｅ→Ｅ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＋Ｔ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zh-CN" altLang="en-US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９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：Ｅ→Ｅ＋Ｔ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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        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Ｔ→Ｔ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*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Ｆ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Ｉ</a:t>
            </a:r>
            <a:r>
              <a:rPr kumimoji="1" lang="en-US" altLang="zh-CN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10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：Ｔ→Ｔ*Ｆ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Courier New" panose="02070309020205020404" pitchFamily="49" charset="0"/>
                <a:ea typeface="宋体" panose="02010600030101010101" pitchFamily="2" charset="-122"/>
              </a:rPr>
              <a:t>·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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Ｉ</a:t>
            </a:r>
            <a:r>
              <a:rPr kumimoji="1" lang="en-US" altLang="zh-CN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11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：Ｆ→（Ｅ）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·</a:t>
            </a:r>
            <a:r>
              <a:rPr kumimoji="1"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  <a:ea typeface="宋体" panose="02010600030101010101" pitchFamily="2" charset="-122"/>
              </a:rPr>
              <a:t> </a:t>
            </a:r>
          </a:p>
        </p:txBody>
      </p:sp>
      <p:sp>
        <p:nvSpPr>
          <p:cNvPr id="742407" name="Line 7"/>
          <p:cNvSpPr>
            <a:spLocks noChangeShapeType="1"/>
          </p:cNvSpPr>
          <p:nvPr/>
        </p:nvSpPr>
        <p:spPr bwMode="auto">
          <a:xfrm>
            <a:off x="3935413" y="3213100"/>
            <a:ext cx="0" cy="3168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2408" name="Line 8"/>
          <p:cNvSpPr>
            <a:spLocks noChangeShapeType="1"/>
          </p:cNvSpPr>
          <p:nvPr/>
        </p:nvSpPr>
        <p:spPr bwMode="auto">
          <a:xfrm>
            <a:off x="6096000" y="3141663"/>
            <a:ext cx="0" cy="31686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2409" name="Line 9"/>
          <p:cNvSpPr>
            <a:spLocks noChangeShapeType="1"/>
          </p:cNvSpPr>
          <p:nvPr/>
        </p:nvSpPr>
        <p:spPr bwMode="auto">
          <a:xfrm>
            <a:off x="8256588" y="3141663"/>
            <a:ext cx="0" cy="3168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554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92313" y="312739"/>
            <a:ext cx="8153400" cy="739775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chemeClr val="hlink"/>
                </a:solidFill>
                <a:latin typeface="宋体" panose="02010600030101010101" pitchFamily="2" charset="-122"/>
              </a:rPr>
              <a:t>③</a:t>
            </a:r>
            <a:r>
              <a:rPr lang="en-US" altLang="zh-CN" sz="2000" b="1" dirty="0">
                <a:latin typeface="宋体" panose="02010600030101010101" pitchFamily="2" charset="-122"/>
              </a:rPr>
              <a:t> </a:t>
            </a:r>
            <a:r>
              <a:rPr lang="zh-CN" altLang="en-US" sz="2000" b="1" dirty="0">
                <a:latin typeface="宋体" panose="02010600030101010101" pitchFamily="2" charset="-122"/>
              </a:rPr>
              <a:t>取这些项目集作为各状态，并根据转换函数ＧＯ画出识别文法Ｇ</a:t>
            </a:r>
            <a:r>
              <a:rPr lang="en-US" altLang="zh-CN" sz="2000" b="1" dirty="0">
                <a:latin typeface="宋体" panose="02010600030101010101" pitchFamily="2" charset="-122"/>
              </a:rPr>
              <a:t>′</a:t>
            </a:r>
            <a:r>
              <a:rPr lang="zh-CN" altLang="en-US" sz="2000" b="1" dirty="0">
                <a:latin typeface="宋体" panose="02010600030101010101" pitchFamily="2" charset="-122"/>
              </a:rPr>
              <a:t>的有穷自动机，</a:t>
            </a:r>
            <a:endParaRPr lang="zh-CN" altLang="en-US" sz="2000" b="1" dirty="0">
              <a:solidFill>
                <a:srgbClr val="FF0066"/>
              </a:solidFill>
              <a:latin typeface="宋体" panose="02010600030101010101" pitchFamily="2" charset="-122"/>
            </a:endParaRPr>
          </a:p>
        </p:txBody>
      </p:sp>
      <p:sp>
        <p:nvSpPr>
          <p:cNvPr id="743427" name="Text Box 3"/>
          <p:cNvSpPr txBox="1">
            <a:spLocks noChangeArrowheads="1"/>
          </p:cNvSpPr>
          <p:nvPr/>
        </p:nvSpPr>
        <p:spPr bwMode="auto">
          <a:xfrm>
            <a:off x="1919289" y="2782888"/>
            <a:ext cx="1296987" cy="2057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E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• E+T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E → • T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T*F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F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(E)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i</a:t>
            </a:r>
          </a:p>
        </p:txBody>
      </p:sp>
      <p:sp>
        <p:nvSpPr>
          <p:cNvPr id="743428" name="Text Box 4"/>
          <p:cNvSpPr txBox="1">
            <a:spLocks noChangeArrowheads="1"/>
          </p:cNvSpPr>
          <p:nvPr/>
        </p:nvSpPr>
        <p:spPr bwMode="auto">
          <a:xfrm>
            <a:off x="1919289" y="1412876"/>
            <a:ext cx="1296987" cy="835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S’</a:t>
            </a: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E • </a:t>
            </a:r>
          </a:p>
          <a:p>
            <a:pPr eaLnBrk="1" hangingPunct="1">
              <a:defRPr/>
            </a:pP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E • +T</a:t>
            </a:r>
          </a:p>
        </p:txBody>
      </p:sp>
      <p:sp>
        <p:nvSpPr>
          <p:cNvPr id="743429" name="Text Box 5"/>
          <p:cNvSpPr txBox="1">
            <a:spLocks noChangeArrowheads="1"/>
          </p:cNvSpPr>
          <p:nvPr/>
        </p:nvSpPr>
        <p:spPr bwMode="auto">
          <a:xfrm>
            <a:off x="1919289" y="5402264"/>
            <a:ext cx="1296987" cy="835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E → T •</a:t>
            </a:r>
          </a:p>
          <a:p>
            <a:pPr eaLnBrk="1" hangingPunct="1">
              <a:defRPr/>
            </a:pP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T • *F</a:t>
            </a:r>
          </a:p>
        </p:txBody>
      </p:sp>
      <p:grpSp>
        <p:nvGrpSpPr>
          <p:cNvPr id="20486" name="Group 6"/>
          <p:cNvGrpSpPr>
            <a:grpSpLocks/>
          </p:cNvGrpSpPr>
          <p:nvPr/>
        </p:nvGrpSpPr>
        <p:grpSpPr bwMode="auto">
          <a:xfrm>
            <a:off x="2568575" y="2276476"/>
            <a:ext cx="287338" cy="504825"/>
            <a:chOff x="1156" y="1389"/>
            <a:chExt cx="181" cy="272"/>
          </a:xfrm>
        </p:grpSpPr>
        <p:sp>
          <p:nvSpPr>
            <p:cNvPr id="743431" name="Line 7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3432" name="Text Box 8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1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E</a:t>
              </a:r>
            </a:p>
          </p:txBody>
        </p:sp>
      </p:grpSp>
      <p:grpSp>
        <p:nvGrpSpPr>
          <p:cNvPr id="20487" name="Group 9"/>
          <p:cNvGrpSpPr>
            <a:grpSpLocks/>
          </p:cNvGrpSpPr>
          <p:nvPr/>
        </p:nvGrpSpPr>
        <p:grpSpPr bwMode="auto">
          <a:xfrm>
            <a:off x="2566989" y="4868864"/>
            <a:ext cx="288925" cy="504825"/>
            <a:chOff x="1156" y="1389"/>
            <a:chExt cx="181" cy="272"/>
          </a:xfrm>
        </p:grpSpPr>
        <p:sp>
          <p:nvSpPr>
            <p:cNvPr id="743434" name="Line 10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3435" name="Text Box 11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1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T</a:t>
              </a:r>
            </a:p>
          </p:txBody>
        </p:sp>
      </p:grpSp>
      <p:sp>
        <p:nvSpPr>
          <p:cNvPr id="743436" name="Text Box 12"/>
          <p:cNvSpPr txBox="1">
            <a:spLocks noChangeArrowheads="1"/>
          </p:cNvSpPr>
          <p:nvPr/>
        </p:nvSpPr>
        <p:spPr bwMode="auto">
          <a:xfrm>
            <a:off x="4295775" y="2708275"/>
            <a:ext cx="1079500" cy="5905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F • </a:t>
            </a:r>
          </a:p>
        </p:txBody>
      </p:sp>
      <p:sp>
        <p:nvSpPr>
          <p:cNvPr id="743437" name="Text Box 13"/>
          <p:cNvSpPr txBox="1">
            <a:spLocks noChangeArrowheads="1"/>
          </p:cNvSpPr>
          <p:nvPr/>
        </p:nvSpPr>
        <p:spPr bwMode="auto">
          <a:xfrm>
            <a:off x="4295775" y="3748088"/>
            <a:ext cx="1296988" cy="2057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( • E)</a:t>
            </a:r>
            <a:endParaRPr lang="en-US" altLang="zh-CN" sz="16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• E+T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E → • T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T*F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F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(E)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</a:t>
            </a:r>
            <a:r>
              <a:rPr lang="en-US" altLang="zh-CN" sz="16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endParaRPr lang="en-US" altLang="zh-CN" sz="16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43438" name="Text Box 14"/>
          <p:cNvSpPr txBox="1">
            <a:spLocks noChangeArrowheads="1"/>
          </p:cNvSpPr>
          <p:nvPr/>
        </p:nvSpPr>
        <p:spPr bwMode="auto">
          <a:xfrm>
            <a:off x="4294189" y="1700213"/>
            <a:ext cx="1296987" cy="5905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i •</a:t>
            </a:r>
          </a:p>
        </p:txBody>
      </p:sp>
      <p:sp>
        <p:nvSpPr>
          <p:cNvPr id="743439" name="Text Box 15"/>
          <p:cNvSpPr txBox="1">
            <a:spLocks noChangeArrowheads="1"/>
          </p:cNvSpPr>
          <p:nvPr/>
        </p:nvSpPr>
        <p:spPr bwMode="auto">
          <a:xfrm>
            <a:off x="6672264" y="1412875"/>
            <a:ext cx="1296987" cy="15684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E+ • T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T*F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• F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(E)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i</a:t>
            </a:r>
          </a:p>
        </p:txBody>
      </p:sp>
      <p:sp>
        <p:nvSpPr>
          <p:cNvPr id="743440" name="Text Box 16"/>
          <p:cNvSpPr txBox="1">
            <a:spLocks noChangeArrowheads="1"/>
          </p:cNvSpPr>
          <p:nvPr/>
        </p:nvSpPr>
        <p:spPr bwMode="auto">
          <a:xfrm>
            <a:off x="6672264" y="5157788"/>
            <a:ext cx="1296987" cy="1079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 → T* • F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(E)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• </a:t>
            </a:r>
            <a:r>
              <a:rPr lang="en-US" altLang="zh-CN" sz="16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endParaRPr lang="en-US" altLang="zh-CN" sz="16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43441" name="Text Box 17"/>
          <p:cNvSpPr txBox="1">
            <a:spLocks noChangeArrowheads="1"/>
          </p:cNvSpPr>
          <p:nvPr/>
        </p:nvSpPr>
        <p:spPr bwMode="auto">
          <a:xfrm>
            <a:off x="6672264" y="3716339"/>
            <a:ext cx="1296987" cy="835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(E • )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E → E • +T</a:t>
            </a:r>
          </a:p>
        </p:txBody>
      </p:sp>
      <p:sp>
        <p:nvSpPr>
          <p:cNvPr id="743442" name="Text Box 18"/>
          <p:cNvSpPr txBox="1">
            <a:spLocks noChangeArrowheads="1"/>
          </p:cNvSpPr>
          <p:nvPr/>
        </p:nvSpPr>
        <p:spPr bwMode="auto">
          <a:xfrm>
            <a:off x="9048750" y="3357564"/>
            <a:ext cx="1296988" cy="835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9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E → E+T •</a:t>
            </a:r>
          </a:p>
          <a:p>
            <a:pPr eaLnBrk="1" hangingPunct="1">
              <a:defRPr/>
            </a:pPr>
            <a:r>
              <a:rPr lang="en-US" altLang="zh-CN" sz="16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T • *F</a:t>
            </a:r>
          </a:p>
        </p:txBody>
      </p:sp>
      <p:sp>
        <p:nvSpPr>
          <p:cNvPr id="743443" name="Text Box 19"/>
          <p:cNvSpPr txBox="1">
            <a:spLocks noChangeArrowheads="1"/>
          </p:cNvSpPr>
          <p:nvPr/>
        </p:nvSpPr>
        <p:spPr bwMode="auto">
          <a:xfrm>
            <a:off x="9120189" y="5575300"/>
            <a:ext cx="1296987" cy="5905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10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T → T*F • </a:t>
            </a:r>
          </a:p>
        </p:txBody>
      </p:sp>
      <p:sp>
        <p:nvSpPr>
          <p:cNvPr id="743444" name="Text Box 20"/>
          <p:cNvSpPr txBox="1">
            <a:spLocks noChangeArrowheads="1"/>
          </p:cNvSpPr>
          <p:nvPr/>
        </p:nvSpPr>
        <p:spPr bwMode="auto">
          <a:xfrm>
            <a:off x="8975725" y="1412875"/>
            <a:ext cx="1296988" cy="5905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11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F → (E) •</a:t>
            </a:r>
          </a:p>
        </p:txBody>
      </p:sp>
      <p:grpSp>
        <p:nvGrpSpPr>
          <p:cNvPr id="20497" name="Group 21"/>
          <p:cNvGrpSpPr>
            <a:grpSpLocks/>
          </p:cNvGrpSpPr>
          <p:nvPr/>
        </p:nvGrpSpPr>
        <p:grpSpPr bwMode="auto">
          <a:xfrm>
            <a:off x="3216275" y="3567113"/>
            <a:ext cx="1079500" cy="366712"/>
            <a:chOff x="1837" y="436"/>
            <a:chExt cx="589" cy="231"/>
          </a:xfrm>
        </p:grpSpPr>
        <p:sp>
          <p:nvSpPr>
            <p:cNvPr id="743446" name="Line 22"/>
            <p:cNvSpPr>
              <a:spLocks noChangeShapeType="1"/>
            </p:cNvSpPr>
            <p:nvPr/>
          </p:nvSpPr>
          <p:spPr bwMode="auto">
            <a:xfrm>
              <a:off x="1837" y="663"/>
              <a:ext cx="58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3447" name="Text Box 23"/>
            <p:cNvSpPr txBox="1">
              <a:spLocks noChangeArrowheads="1"/>
            </p:cNvSpPr>
            <p:nvPr/>
          </p:nvSpPr>
          <p:spPr bwMode="auto">
            <a:xfrm>
              <a:off x="2018" y="436"/>
              <a:ext cx="22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(</a:t>
              </a:r>
            </a:p>
          </p:txBody>
        </p:sp>
      </p:grpSp>
      <p:sp>
        <p:nvSpPr>
          <p:cNvPr id="743448" name="Line 24"/>
          <p:cNvSpPr>
            <a:spLocks noChangeShapeType="1"/>
          </p:cNvSpPr>
          <p:nvPr/>
        </p:nvSpPr>
        <p:spPr bwMode="auto">
          <a:xfrm flipV="1">
            <a:off x="3216275" y="1989138"/>
            <a:ext cx="1079500" cy="7921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49" name="Text Box 25"/>
          <p:cNvSpPr txBox="1">
            <a:spLocks noChangeArrowheads="1"/>
          </p:cNvSpPr>
          <p:nvPr/>
        </p:nvSpPr>
        <p:spPr bwMode="auto">
          <a:xfrm>
            <a:off x="3503613" y="244475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43450" name="Line 26"/>
          <p:cNvSpPr>
            <a:spLocks noChangeShapeType="1"/>
          </p:cNvSpPr>
          <p:nvPr/>
        </p:nvSpPr>
        <p:spPr bwMode="auto">
          <a:xfrm flipV="1">
            <a:off x="3216275" y="2997200"/>
            <a:ext cx="1079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51" name="Text Box 27"/>
          <p:cNvSpPr txBox="1">
            <a:spLocks noChangeArrowheads="1"/>
          </p:cNvSpPr>
          <p:nvPr/>
        </p:nvSpPr>
        <p:spPr bwMode="auto">
          <a:xfrm>
            <a:off x="3503613" y="299720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</a:p>
        </p:txBody>
      </p:sp>
      <p:sp>
        <p:nvSpPr>
          <p:cNvPr id="743452" name="Line 28"/>
          <p:cNvSpPr>
            <a:spLocks noChangeShapeType="1"/>
          </p:cNvSpPr>
          <p:nvPr/>
        </p:nvSpPr>
        <p:spPr bwMode="auto">
          <a:xfrm>
            <a:off x="3216275" y="1557338"/>
            <a:ext cx="34559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53" name="Text Box 29"/>
          <p:cNvSpPr txBox="1">
            <a:spLocks noChangeArrowheads="1"/>
          </p:cNvSpPr>
          <p:nvPr/>
        </p:nvSpPr>
        <p:spPr bwMode="auto">
          <a:xfrm>
            <a:off x="4800601" y="1196976"/>
            <a:ext cx="360363" cy="366713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743454" name="Line 30"/>
          <p:cNvSpPr>
            <a:spLocks noChangeShapeType="1"/>
          </p:cNvSpPr>
          <p:nvPr/>
        </p:nvSpPr>
        <p:spPr bwMode="auto">
          <a:xfrm flipH="1">
            <a:off x="5591175" y="1989138"/>
            <a:ext cx="10810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55" name="Text Box 31"/>
          <p:cNvSpPr txBox="1">
            <a:spLocks noChangeArrowheads="1"/>
          </p:cNvSpPr>
          <p:nvPr/>
        </p:nvSpPr>
        <p:spPr bwMode="auto">
          <a:xfrm>
            <a:off x="5951538" y="1652588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43456" name="Line 32"/>
          <p:cNvSpPr>
            <a:spLocks noChangeShapeType="1"/>
          </p:cNvSpPr>
          <p:nvPr/>
        </p:nvSpPr>
        <p:spPr bwMode="auto">
          <a:xfrm flipH="1">
            <a:off x="3216275" y="4797426"/>
            <a:ext cx="1079500" cy="1008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57" name="Text Box 33"/>
          <p:cNvSpPr txBox="1">
            <a:spLocks noChangeArrowheads="1"/>
          </p:cNvSpPr>
          <p:nvPr/>
        </p:nvSpPr>
        <p:spPr bwMode="auto">
          <a:xfrm>
            <a:off x="3503613" y="4964113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743458" name="Line 34"/>
          <p:cNvSpPr>
            <a:spLocks noChangeShapeType="1"/>
          </p:cNvSpPr>
          <p:nvPr/>
        </p:nvSpPr>
        <p:spPr bwMode="auto">
          <a:xfrm>
            <a:off x="3216275" y="5949950"/>
            <a:ext cx="34559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59" name="Text Box 35"/>
          <p:cNvSpPr txBox="1">
            <a:spLocks noChangeArrowheads="1"/>
          </p:cNvSpPr>
          <p:nvPr/>
        </p:nvSpPr>
        <p:spPr bwMode="auto">
          <a:xfrm>
            <a:off x="4799013" y="5911851"/>
            <a:ext cx="360362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43460" name="Line 36"/>
          <p:cNvSpPr>
            <a:spLocks noChangeShapeType="1"/>
          </p:cNvSpPr>
          <p:nvPr/>
        </p:nvSpPr>
        <p:spPr bwMode="auto">
          <a:xfrm flipV="1">
            <a:off x="5521325" y="2276476"/>
            <a:ext cx="0" cy="14398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61" name="Text Box 37"/>
          <p:cNvSpPr txBox="1">
            <a:spLocks noChangeArrowheads="1"/>
          </p:cNvSpPr>
          <p:nvPr/>
        </p:nvSpPr>
        <p:spPr bwMode="auto">
          <a:xfrm>
            <a:off x="5448301" y="2732088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grpSp>
        <p:nvGrpSpPr>
          <p:cNvPr id="20512" name="Group 38"/>
          <p:cNvGrpSpPr>
            <a:grpSpLocks/>
          </p:cNvGrpSpPr>
          <p:nvPr/>
        </p:nvGrpSpPr>
        <p:grpSpPr bwMode="auto">
          <a:xfrm>
            <a:off x="7315200" y="2971800"/>
            <a:ext cx="287338" cy="647700"/>
            <a:chOff x="1156" y="1389"/>
            <a:chExt cx="181" cy="272"/>
          </a:xfrm>
        </p:grpSpPr>
        <p:sp>
          <p:nvSpPr>
            <p:cNvPr id="743463" name="Line 39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3464" name="Text Box 40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+</a:t>
              </a:r>
            </a:p>
          </p:txBody>
        </p:sp>
      </p:grpSp>
      <p:sp>
        <p:nvSpPr>
          <p:cNvPr id="743465" name="Line 41"/>
          <p:cNvSpPr>
            <a:spLocks noChangeShapeType="1"/>
          </p:cNvSpPr>
          <p:nvPr/>
        </p:nvSpPr>
        <p:spPr bwMode="auto">
          <a:xfrm flipV="1">
            <a:off x="5592763" y="4076700"/>
            <a:ext cx="1079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66" name="Text Box 42"/>
          <p:cNvSpPr txBox="1">
            <a:spLocks noChangeArrowheads="1"/>
          </p:cNvSpPr>
          <p:nvPr/>
        </p:nvSpPr>
        <p:spPr bwMode="auto">
          <a:xfrm>
            <a:off x="5735638" y="407670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43467" name="Line 43"/>
          <p:cNvSpPr>
            <a:spLocks noChangeShapeType="1"/>
          </p:cNvSpPr>
          <p:nvPr/>
        </p:nvSpPr>
        <p:spPr bwMode="auto">
          <a:xfrm flipH="1" flipV="1">
            <a:off x="5591175" y="2276476"/>
            <a:ext cx="1081088" cy="28813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68" name="Text Box 44"/>
          <p:cNvSpPr txBox="1">
            <a:spLocks noChangeArrowheads="1"/>
          </p:cNvSpPr>
          <p:nvPr/>
        </p:nvSpPr>
        <p:spPr bwMode="auto">
          <a:xfrm>
            <a:off x="6024563" y="352425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43469" name="Line 45"/>
          <p:cNvSpPr>
            <a:spLocks noChangeShapeType="1"/>
          </p:cNvSpPr>
          <p:nvPr/>
        </p:nvSpPr>
        <p:spPr bwMode="auto">
          <a:xfrm flipH="1">
            <a:off x="5591175" y="5516563"/>
            <a:ext cx="10810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70" name="Text Box 46"/>
          <p:cNvSpPr txBox="1">
            <a:spLocks noChangeArrowheads="1"/>
          </p:cNvSpPr>
          <p:nvPr/>
        </p:nvSpPr>
        <p:spPr bwMode="auto">
          <a:xfrm>
            <a:off x="5951538" y="5180013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</a:p>
        </p:txBody>
      </p:sp>
      <p:sp>
        <p:nvSpPr>
          <p:cNvPr id="743471" name="Line 47"/>
          <p:cNvSpPr>
            <a:spLocks noChangeShapeType="1"/>
          </p:cNvSpPr>
          <p:nvPr/>
        </p:nvSpPr>
        <p:spPr bwMode="auto">
          <a:xfrm flipV="1">
            <a:off x="7967663" y="1989138"/>
            <a:ext cx="1008062" cy="172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72" name="Text Box 48"/>
          <p:cNvSpPr txBox="1">
            <a:spLocks noChangeArrowheads="1"/>
          </p:cNvSpPr>
          <p:nvPr/>
        </p:nvSpPr>
        <p:spPr bwMode="auto">
          <a:xfrm>
            <a:off x="8328026" y="287655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743473" name="Line 49"/>
          <p:cNvSpPr>
            <a:spLocks noChangeShapeType="1"/>
          </p:cNvSpPr>
          <p:nvPr/>
        </p:nvSpPr>
        <p:spPr bwMode="auto">
          <a:xfrm flipH="1">
            <a:off x="7967664" y="4221164"/>
            <a:ext cx="1081087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74" name="Text Box 50"/>
          <p:cNvSpPr txBox="1">
            <a:spLocks noChangeArrowheads="1"/>
          </p:cNvSpPr>
          <p:nvPr/>
        </p:nvSpPr>
        <p:spPr bwMode="auto">
          <a:xfrm>
            <a:off x="8328026" y="472440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43475" name="Line 51"/>
          <p:cNvSpPr>
            <a:spLocks noChangeShapeType="1"/>
          </p:cNvSpPr>
          <p:nvPr/>
        </p:nvSpPr>
        <p:spPr bwMode="auto">
          <a:xfrm>
            <a:off x="7967664" y="1412875"/>
            <a:ext cx="1081087" cy="19446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76" name="Text Box 52"/>
          <p:cNvSpPr txBox="1">
            <a:spLocks noChangeArrowheads="1"/>
          </p:cNvSpPr>
          <p:nvPr/>
        </p:nvSpPr>
        <p:spPr bwMode="auto">
          <a:xfrm>
            <a:off x="8832851" y="287655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</a:p>
        </p:txBody>
      </p:sp>
      <p:sp>
        <p:nvSpPr>
          <p:cNvPr id="743477" name="Line 53"/>
          <p:cNvSpPr>
            <a:spLocks noChangeShapeType="1"/>
          </p:cNvSpPr>
          <p:nvPr/>
        </p:nvSpPr>
        <p:spPr bwMode="auto">
          <a:xfrm flipV="1">
            <a:off x="7967663" y="5829300"/>
            <a:ext cx="1079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78" name="Text Box 54"/>
          <p:cNvSpPr txBox="1">
            <a:spLocks noChangeArrowheads="1"/>
          </p:cNvSpPr>
          <p:nvPr/>
        </p:nvSpPr>
        <p:spPr bwMode="auto">
          <a:xfrm>
            <a:off x="8255001" y="582930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</a:p>
        </p:txBody>
      </p:sp>
      <p:sp>
        <p:nvSpPr>
          <p:cNvPr id="743479" name="Line 55"/>
          <p:cNvSpPr>
            <a:spLocks noChangeShapeType="1"/>
          </p:cNvSpPr>
          <p:nvPr/>
        </p:nvSpPr>
        <p:spPr bwMode="auto">
          <a:xfrm flipH="1">
            <a:off x="5591175" y="2997200"/>
            <a:ext cx="1081088" cy="7191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80" name="Text Box 56"/>
          <p:cNvSpPr txBox="1">
            <a:spLocks noChangeArrowheads="1"/>
          </p:cNvSpPr>
          <p:nvPr/>
        </p:nvSpPr>
        <p:spPr bwMode="auto">
          <a:xfrm>
            <a:off x="6096001" y="2852738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</a:p>
        </p:txBody>
      </p:sp>
      <p:grpSp>
        <p:nvGrpSpPr>
          <p:cNvPr id="20529" name="Group 57"/>
          <p:cNvGrpSpPr>
            <a:grpSpLocks/>
          </p:cNvGrpSpPr>
          <p:nvPr/>
        </p:nvGrpSpPr>
        <p:grpSpPr bwMode="auto">
          <a:xfrm>
            <a:off x="4800600" y="3284538"/>
            <a:ext cx="287338" cy="431800"/>
            <a:chOff x="1156" y="1389"/>
            <a:chExt cx="181" cy="273"/>
          </a:xfrm>
        </p:grpSpPr>
        <p:sp>
          <p:nvSpPr>
            <p:cNvPr id="743482" name="Line 58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43483" name="Text Box 59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2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F</a:t>
              </a:r>
            </a:p>
          </p:txBody>
        </p:sp>
      </p:grpSp>
      <p:sp>
        <p:nvSpPr>
          <p:cNvPr id="743484" name="Line 60"/>
          <p:cNvSpPr>
            <a:spLocks noChangeShapeType="1"/>
          </p:cNvSpPr>
          <p:nvPr/>
        </p:nvSpPr>
        <p:spPr bwMode="auto">
          <a:xfrm flipH="1">
            <a:off x="5375275" y="2420939"/>
            <a:ext cx="1296988" cy="287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85" name="Text Box 61"/>
          <p:cNvSpPr txBox="1">
            <a:spLocks noChangeArrowheads="1"/>
          </p:cNvSpPr>
          <p:nvPr/>
        </p:nvSpPr>
        <p:spPr bwMode="auto">
          <a:xfrm>
            <a:off x="6096001" y="222885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</a:p>
        </p:txBody>
      </p:sp>
      <p:sp>
        <p:nvSpPr>
          <p:cNvPr id="743486" name="Freeform 62"/>
          <p:cNvSpPr>
            <a:spLocks/>
          </p:cNvSpPr>
          <p:nvPr/>
        </p:nvSpPr>
        <p:spPr bwMode="auto">
          <a:xfrm>
            <a:off x="5591175" y="4413250"/>
            <a:ext cx="433388" cy="369332"/>
          </a:xfrm>
          <a:custGeom>
            <a:avLst/>
            <a:gdLst>
              <a:gd name="T0" fmla="*/ 0 w 273"/>
              <a:gd name="T1" fmla="*/ 106 h 341"/>
              <a:gd name="T2" fmla="*/ 137 w 273"/>
              <a:gd name="T3" fmla="*/ 15 h 341"/>
              <a:gd name="T4" fmla="*/ 273 w 273"/>
              <a:gd name="T5" fmla="*/ 196 h 341"/>
              <a:gd name="T6" fmla="*/ 137 w 273"/>
              <a:gd name="T7" fmla="*/ 333 h 341"/>
              <a:gd name="T8" fmla="*/ 0 w 273"/>
              <a:gd name="T9" fmla="*/ 242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341">
                <a:moveTo>
                  <a:pt x="0" y="106"/>
                </a:moveTo>
                <a:cubicBezTo>
                  <a:pt x="46" y="53"/>
                  <a:pt x="92" y="0"/>
                  <a:pt x="137" y="15"/>
                </a:cubicBezTo>
                <a:cubicBezTo>
                  <a:pt x="182" y="30"/>
                  <a:pt x="273" y="143"/>
                  <a:pt x="273" y="196"/>
                </a:cubicBezTo>
                <a:cubicBezTo>
                  <a:pt x="273" y="249"/>
                  <a:pt x="182" y="325"/>
                  <a:pt x="137" y="333"/>
                </a:cubicBezTo>
                <a:cubicBezTo>
                  <a:pt x="92" y="341"/>
                  <a:pt x="46" y="291"/>
                  <a:pt x="0" y="242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3487" name="Text Box 63"/>
          <p:cNvSpPr txBox="1">
            <a:spLocks noChangeArrowheads="1"/>
          </p:cNvSpPr>
          <p:nvPr/>
        </p:nvSpPr>
        <p:spPr bwMode="auto">
          <a:xfrm>
            <a:off x="5951538" y="4532313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FFFF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</a:p>
        </p:txBody>
      </p:sp>
    </p:spTree>
    <p:extLst>
      <p:ext uri="{BB962C8B-B14F-4D97-AF65-F5344CB8AC3E}">
        <p14:creationId xmlns:p14="http://schemas.microsoft.com/office/powerpoint/2010/main" val="76244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74826" y="762000"/>
            <a:ext cx="8664575" cy="5403850"/>
          </a:xfrm>
        </p:spPr>
        <p:txBody>
          <a:bodyPr/>
          <a:lstStyle/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④</a:t>
            </a:r>
            <a:r>
              <a:rPr lang="en-US" altLang="zh-CN" sz="2000" b="1" dirty="0">
                <a:latin typeface="Times New Roman" panose="02020603050405020304" pitchFamily="18" charset="0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</a:rPr>
              <a:t>用</a:t>
            </a:r>
            <a:r>
              <a:rPr lang="en-US" altLang="zh-CN" sz="2000" b="1" dirty="0">
                <a:latin typeface="Times New Roman" panose="02020603050405020304" pitchFamily="18" charset="0"/>
              </a:rPr>
              <a:t>S</a:t>
            </a:r>
            <a:r>
              <a:rPr lang="zh-CN" altLang="en-US" sz="2000" b="1" dirty="0">
                <a:latin typeface="Times New Roman" panose="02020603050405020304" pitchFamily="18" charset="0"/>
              </a:rPr>
              <a:t>ＬＲ方法解决“移进</a:t>
            </a:r>
            <a:r>
              <a:rPr lang="en-US" altLang="zh-CN" sz="2000" b="1" dirty="0">
                <a:latin typeface="Times New Roman" panose="02020603050405020304" pitchFamily="18" charset="0"/>
              </a:rPr>
              <a:t>---</a:t>
            </a:r>
            <a:r>
              <a:rPr lang="zh-CN" altLang="en-US" sz="2000" b="1" dirty="0">
                <a:latin typeface="Times New Roman" panose="02020603050405020304" pitchFamily="18" charset="0"/>
              </a:rPr>
              <a:t>归约”冲突。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在十二个项目集中，Ｉ１、Ｉ２和Ｉ９都含有“移进</a:t>
            </a:r>
            <a:r>
              <a:rPr lang="en-US" altLang="zh-CN" sz="1800" b="1" dirty="0">
                <a:latin typeface="Times New Roman" panose="02020603050405020304" pitchFamily="18" charset="0"/>
              </a:rPr>
              <a:t>---</a:t>
            </a:r>
            <a:r>
              <a:rPr lang="zh-CN" altLang="en-US" sz="1800" b="1" dirty="0">
                <a:latin typeface="Times New Roman" panose="02020603050405020304" pitchFamily="18" charset="0"/>
              </a:rPr>
              <a:t>归约”冲突，其解决办法是：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对于项目集Ｉ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＝｛</a:t>
            </a:r>
            <a:r>
              <a:rPr lang="en-US" altLang="zh-CN" sz="1800" b="1" dirty="0">
                <a:latin typeface="Times New Roman" panose="02020603050405020304" pitchFamily="18" charset="0"/>
              </a:rPr>
              <a:t>S′∷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＝Ｅ</a:t>
            </a:r>
            <a:r>
              <a:rPr lang="en-US" altLang="zh-CN" sz="1800" b="1" dirty="0">
                <a:latin typeface="Times New Roman" panose="02020603050405020304" pitchFamily="18" charset="0"/>
              </a:rPr>
              <a:t>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，Ｅ ∷＝Ｅ</a:t>
            </a:r>
            <a:r>
              <a:rPr lang="en-US" altLang="zh-CN" sz="1800" b="1" dirty="0">
                <a:latin typeface="Times New Roman" panose="02020603050405020304" pitchFamily="18" charset="0"/>
              </a:rPr>
              <a:t>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＋Ｔ｝，由于集合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ＦＯＬＬＯＷ（</a:t>
            </a:r>
            <a:r>
              <a:rPr lang="en-US" altLang="zh-CN" sz="1800" b="1" dirty="0">
                <a:latin typeface="Times New Roman" panose="02020603050405020304" pitchFamily="18" charset="0"/>
              </a:rPr>
              <a:t>S′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）＝｛＃｝与集合｛＋｝不相交，所以当状态为１时，面临着输入符号为＋时便移进，而面临着输入符号为＃时，则按规则</a:t>
            </a:r>
            <a:r>
              <a:rPr lang="en-US" altLang="zh-CN" sz="1800" b="1" dirty="0">
                <a:latin typeface="Times New Roman" panose="02020603050405020304" pitchFamily="18" charset="0"/>
              </a:rPr>
              <a:t>S′∷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＝Ｅ归约。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对于项目集Ｉ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＝｛Ｅ∷＝Ｔ</a:t>
            </a:r>
            <a:r>
              <a:rPr lang="en-US" altLang="zh-CN" sz="1800" b="1" dirty="0">
                <a:latin typeface="Times New Roman" panose="02020603050405020304" pitchFamily="18" charset="0"/>
              </a:rPr>
              <a:t>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，Ｔ∷＝Ｔ</a:t>
            </a:r>
            <a:r>
              <a:rPr lang="en-US" altLang="zh-CN" sz="1800" b="1" dirty="0">
                <a:latin typeface="Times New Roman" panose="02020603050405020304" pitchFamily="18" charset="0"/>
              </a:rPr>
              <a:t>·*</a:t>
            </a:r>
            <a:r>
              <a:rPr lang="zh-CN" altLang="en-US" sz="1800" b="1" dirty="0">
                <a:latin typeface="Times New Roman" panose="02020603050405020304" pitchFamily="18" charset="0"/>
              </a:rPr>
              <a:t>Ｆ｝，由于集合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ＦＯＬＬＯＷ（Ｅ）＝｛＋，），＃｝与集合｛*｝不相交，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因此状态２面临输入符号为*时移进，而面临输入符号为＋或）或＃时，按规则Ｅ∷＝Ｔ归约。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对于项目集Ｉ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9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＝｛Ｅ ∷＝Ｅ＋Ｔ</a:t>
            </a:r>
            <a:r>
              <a:rPr lang="en-US" altLang="zh-CN" sz="1800" b="1" dirty="0">
                <a:latin typeface="Times New Roman" panose="02020603050405020304" pitchFamily="18" charset="0"/>
              </a:rPr>
              <a:t>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，Ｔ ∷＝Ｔ</a:t>
            </a:r>
            <a:r>
              <a:rPr lang="en-US" altLang="zh-CN" sz="1800" b="1" dirty="0">
                <a:latin typeface="Times New Roman" panose="02020603050405020304" pitchFamily="18" charset="0"/>
              </a:rPr>
              <a:t>·*</a:t>
            </a:r>
            <a:r>
              <a:rPr lang="zh-CN" altLang="en-US" sz="1800" b="1" dirty="0">
                <a:latin typeface="Times New Roman" panose="02020603050405020304" pitchFamily="18" charset="0"/>
              </a:rPr>
              <a:t>Ｆ｝，同样由于</a:t>
            </a:r>
            <a:r>
              <a:rPr lang="en-US" altLang="zh-CN" sz="1800" b="1" dirty="0">
                <a:latin typeface="Times New Roman" panose="02020603050405020304" pitchFamily="18" charset="0"/>
              </a:rPr>
              <a:t>FOLLOW</a:t>
            </a:r>
            <a:r>
              <a:rPr lang="zh-CN" altLang="en-US" sz="1800" b="1" dirty="0">
                <a:latin typeface="Times New Roman" panose="02020603050405020304" pitchFamily="18" charset="0"/>
              </a:rPr>
              <a:t>（Ｅ</a:t>
            </a:r>
            <a:r>
              <a:rPr lang="en-US" altLang="zh-CN" sz="1800" b="1" dirty="0">
                <a:latin typeface="Times New Roman" panose="02020603050405020304" pitchFamily="18" charset="0"/>
              </a:rPr>
              <a:t>)={+,),#}</a:t>
            </a:r>
            <a:r>
              <a:rPr lang="zh-CN" altLang="en-US" sz="1800" b="1" dirty="0">
                <a:latin typeface="Times New Roman" panose="02020603050405020304" pitchFamily="18" charset="0"/>
              </a:rPr>
              <a:t>与集合｛*｝不相交，因此状态９面临着输入符号为*时移进，面临着输入符号为＋或）或＃ 时，按规则</a:t>
            </a:r>
            <a:r>
              <a:rPr lang="en-US" altLang="zh-CN" sz="1800" b="1" dirty="0">
                <a:latin typeface="Times New Roman" panose="02020603050405020304" pitchFamily="18" charset="0"/>
              </a:rPr>
              <a:t>E∷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E</a:t>
            </a:r>
            <a:r>
              <a:rPr lang="zh-CN" altLang="en-US" sz="1800" b="1" dirty="0">
                <a:latin typeface="Times New Roman" panose="02020603050405020304" pitchFamily="18" charset="0"/>
              </a:rPr>
              <a:t>＋</a:t>
            </a:r>
            <a:r>
              <a:rPr lang="en-US" altLang="zh-CN" sz="1800" b="1" dirty="0">
                <a:latin typeface="Times New Roman" panose="02020603050405020304" pitchFamily="18" charset="0"/>
              </a:rPr>
              <a:t>T</a:t>
            </a:r>
            <a:r>
              <a:rPr lang="zh-CN" altLang="en-US" sz="1800" b="1" dirty="0">
                <a:latin typeface="Times New Roman" panose="02020603050405020304" pitchFamily="18" charset="0"/>
              </a:rPr>
              <a:t>归约。</a:t>
            </a:r>
          </a:p>
        </p:txBody>
      </p:sp>
    </p:spTree>
    <p:extLst>
      <p:ext uri="{BB962C8B-B14F-4D97-AF65-F5344CB8AC3E}">
        <p14:creationId xmlns:p14="http://schemas.microsoft.com/office/powerpoint/2010/main" val="399357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92313" y="142875"/>
            <a:ext cx="8153400" cy="1341438"/>
          </a:xfrm>
        </p:spPr>
        <p:txBody>
          <a:bodyPr>
            <a:normAutofit lnSpcReduction="10000"/>
          </a:bodyPr>
          <a:lstStyle/>
          <a:p>
            <a:pPr marL="274638" indent="-274638">
              <a:lnSpc>
                <a:spcPct val="80000"/>
              </a:lnSpc>
              <a:buNone/>
            </a:pP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⑤</a:t>
            </a:r>
            <a:r>
              <a:rPr lang="en-US" altLang="zh-CN" sz="2000" b="1" dirty="0">
                <a:latin typeface="Times New Roman" panose="02020603050405020304" pitchFamily="18" charset="0"/>
              </a:rPr>
              <a:t> </a:t>
            </a:r>
            <a:r>
              <a:rPr lang="zh-CN" altLang="en-US" sz="2000" b="1" dirty="0">
                <a:latin typeface="Times New Roman" panose="02020603050405020304" pitchFamily="18" charset="0"/>
              </a:rPr>
              <a:t>根据</a:t>
            </a:r>
            <a:r>
              <a:rPr lang="en-US" altLang="zh-CN" sz="2000" b="1" dirty="0">
                <a:latin typeface="Times New Roman" panose="02020603050405020304" pitchFamily="18" charset="0"/>
              </a:rPr>
              <a:t>SLR(</a:t>
            </a:r>
            <a:r>
              <a:rPr lang="zh-CN" altLang="en-US" sz="2000" b="1" dirty="0">
                <a:latin typeface="Times New Roman" panose="02020603050405020304" pitchFamily="18" charset="0"/>
              </a:rPr>
              <a:t>１）分析表构造方法构造</a:t>
            </a:r>
            <a:r>
              <a:rPr lang="en-US" altLang="zh-CN" sz="2000" b="1" dirty="0">
                <a:latin typeface="Times New Roman" panose="02020603050405020304" pitchFamily="18" charset="0"/>
              </a:rPr>
              <a:t>SLR(</a:t>
            </a:r>
            <a:r>
              <a:rPr lang="zh-CN" altLang="en-US" sz="2000" b="1" dirty="0">
                <a:latin typeface="Times New Roman" panose="02020603050405020304" pitchFamily="18" charset="0"/>
              </a:rPr>
              <a:t>１）分析表</a:t>
            </a:r>
            <a:r>
              <a:rPr lang="en-US" altLang="zh-CN" sz="2000" b="1" dirty="0">
                <a:solidFill>
                  <a:srgbClr val="FFFF00"/>
                </a:solidFill>
                <a:latin typeface="Times New Roman" panose="02020603050405020304" pitchFamily="18" charset="0"/>
              </a:rPr>
              <a:t>.</a:t>
            </a:r>
          </a:p>
          <a:p>
            <a:pPr marL="274638" indent="-274638">
              <a:lnSpc>
                <a:spcPct val="80000"/>
              </a:lnSpc>
              <a:buClr>
                <a:srgbClr val="FF0066"/>
              </a:buClr>
              <a:buSzPct val="130000"/>
            </a:pPr>
            <a:r>
              <a:rPr lang="zh-CN" altLang="en-US" sz="1800" b="1" dirty="0">
                <a:latin typeface="Times New Roman" panose="02020603050405020304" pitchFamily="18" charset="0"/>
              </a:rPr>
              <a:t>对于冲突项目的状态，如状态</a:t>
            </a:r>
            <a:r>
              <a:rPr lang="en-US" altLang="zh-CN" sz="1800" b="1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9</a:t>
            </a:r>
            <a:r>
              <a:rPr lang="zh-CN" altLang="en-US" sz="1800" b="1" dirty="0">
                <a:latin typeface="Times New Roman" panose="02020603050405020304" pitchFamily="18" charset="0"/>
              </a:rPr>
              <a:t>，按用</a:t>
            </a:r>
            <a:r>
              <a:rPr lang="en-US" altLang="zh-CN" sz="1800" b="1" dirty="0">
                <a:latin typeface="Times New Roman" panose="02020603050405020304" pitchFamily="18" charset="0"/>
              </a:rPr>
              <a:t>S</a:t>
            </a:r>
            <a:r>
              <a:rPr lang="zh-CN" altLang="en-US" sz="1800" b="1" dirty="0">
                <a:latin typeface="Times New Roman" panose="02020603050405020304" pitchFamily="18" charset="0"/>
              </a:rPr>
              <a:t>ＬＲ方法解决构造</a:t>
            </a:r>
            <a:r>
              <a:rPr lang="en-US" altLang="zh-CN" sz="1800" b="1" dirty="0">
                <a:latin typeface="Times New Roman" panose="02020603050405020304" pitchFamily="18" charset="0"/>
              </a:rPr>
              <a:t>SLR(</a:t>
            </a:r>
            <a:r>
              <a:rPr lang="zh-CN" altLang="en-US" sz="1800" b="1" dirty="0">
                <a:latin typeface="Times New Roman" panose="02020603050405020304" pitchFamily="18" charset="0"/>
              </a:rPr>
              <a:t>１）分析表</a:t>
            </a:r>
            <a:r>
              <a:rPr lang="en-US" altLang="zh-CN" sz="1800" b="1" dirty="0">
                <a:solidFill>
                  <a:srgbClr val="FFFF00"/>
                </a:solidFill>
                <a:latin typeface="Times New Roman" panose="02020603050405020304" pitchFamily="18" charset="0"/>
              </a:rPr>
              <a:t>.</a:t>
            </a:r>
          </a:p>
          <a:p>
            <a:pPr marL="274638" indent="-274638">
              <a:lnSpc>
                <a:spcPct val="80000"/>
              </a:lnSpc>
              <a:buClr>
                <a:srgbClr val="FF0066"/>
              </a:buClr>
              <a:buSzPct val="130000"/>
            </a:pPr>
            <a:r>
              <a:rPr lang="en-US" altLang="zh-CN" sz="1800" b="1" dirty="0">
                <a:latin typeface="Times New Roman" panose="02020603050405020304" pitchFamily="18" charset="0"/>
              </a:rPr>
              <a:t> </a:t>
            </a:r>
            <a:r>
              <a:rPr lang="zh-CN" altLang="en-US" sz="1800" b="1" dirty="0">
                <a:latin typeface="Times New Roman" panose="02020603050405020304" pitchFamily="18" charset="0"/>
              </a:rPr>
              <a:t>对于其他状态项目集，只有一个归约项目，也是按照修改后构造</a:t>
            </a:r>
            <a:r>
              <a:rPr lang="en-US" altLang="zh-CN" sz="1800" b="1" dirty="0">
                <a:latin typeface="Times New Roman" panose="02020603050405020304" pitchFamily="18" charset="0"/>
              </a:rPr>
              <a:t>SLR(</a:t>
            </a:r>
            <a:r>
              <a:rPr lang="zh-CN" altLang="en-US" sz="1800" b="1" dirty="0">
                <a:latin typeface="Times New Roman" panose="02020603050405020304" pitchFamily="18" charset="0"/>
              </a:rPr>
              <a:t>１）分析表方法进行构造</a:t>
            </a:r>
            <a:endParaRPr lang="zh-CN" altLang="en-US" sz="1800" b="1" dirty="0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745634" name="Group 1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637134"/>
              </p:ext>
            </p:extLst>
          </p:nvPr>
        </p:nvGraphicFramePr>
        <p:xfrm>
          <a:off x="2424114" y="1812926"/>
          <a:ext cx="7272337" cy="4297384"/>
        </p:xfrm>
        <a:graphic>
          <a:graphicData uri="http://schemas.openxmlformats.org/drawingml/2006/table">
            <a:tbl>
              <a:tblPr/>
              <a:tblGrid>
                <a:gridCol w="727075">
                  <a:extLst>
                    <a:ext uri="{9D8B030D-6E8A-4147-A177-3AD203B41FA5}">
                      <a16:colId xmlns:a16="http://schemas.microsoft.com/office/drawing/2014/main" val="3641163178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726809126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257864414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1041515153"/>
                    </a:ext>
                  </a:extLst>
                </a:gridCol>
                <a:gridCol w="728662">
                  <a:extLst>
                    <a:ext uri="{9D8B030D-6E8A-4147-A177-3AD203B41FA5}">
                      <a16:colId xmlns:a16="http://schemas.microsoft.com/office/drawing/2014/main" val="2201858420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91116504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650940331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30606641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2228218632"/>
                    </a:ext>
                  </a:extLst>
                </a:gridCol>
                <a:gridCol w="727075">
                  <a:extLst>
                    <a:ext uri="{9D8B030D-6E8A-4147-A177-3AD203B41FA5}">
                      <a16:colId xmlns:a16="http://schemas.microsoft.com/office/drawing/2014/main" val="749563664"/>
                    </a:ext>
                  </a:extLst>
                </a:gridCol>
              </a:tblGrid>
              <a:tr h="306955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6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ACTION</a:t>
                      </a: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（动作）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GOTO</a:t>
                      </a: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（状态转换）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195635"/>
                  </a:ext>
                </a:extLst>
              </a:tr>
              <a:tr h="306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+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*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T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F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3258173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4320091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30431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0327392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6714887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2785702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4529855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7510622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0425898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8015387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3739931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156893"/>
                  </a:ext>
                </a:extLst>
              </a:tr>
              <a:tr h="30695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90000" marR="90000" marT="46798" marB="4679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8" marB="4679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744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30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5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5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4028" y="205169"/>
            <a:ext cx="3359990" cy="4351338"/>
          </a:xfrm>
        </p:spPr>
        <p:txBody>
          <a:bodyPr/>
          <a:lstStyle/>
          <a:p>
            <a:r>
              <a:rPr lang="zh-CN" altLang="zh-CN" dirty="0"/>
              <a:t>已知文法</a:t>
            </a:r>
            <a:r>
              <a:rPr lang="en-US" altLang="zh-CN" dirty="0"/>
              <a:t>G[S]</a:t>
            </a:r>
            <a:r>
              <a:rPr lang="zh-CN" altLang="zh-CN" dirty="0"/>
              <a:t>：</a:t>
            </a:r>
          </a:p>
          <a:p>
            <a:r>
              <a:rPr lang="zh-CN" altLang="zh-CN" dirty="0"/>
              <a:t>①</a:t>
            </a:r>
            <a:r>
              <a:rPr lang="en-US" altLang="zh-CN" dirty="0"/>
              <a:t> S</a:t>
            </a:r>
            <a:r>
              <a:rPr lang="zh-CN" altLang="zh-CN" dirty="0"/>
              <a:t>∷＝</a:t>
            </a:r>
            <a:r>
              <a:rPr lang="en-US" altLang="zh-CN" dirty="0" err="1"/>
              <a:t>aAa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② </a:t>
            </a:r>
            <a:r>
              <a:rPr lang="en-US" altLang="zh-CN" dirty="0"/>
              <a:t>S</a:t>
            </a:r>
            <a:r>
              <a:rPr lang="zh-CN" altLang="zh-CN" dirty="0"/>
              <a:t>∷＝</a:t>
            </a:r>
            <a:r>
              <a:rPr lang="en-US" altLang="zh-CN" dirty="0" err="1"/>
              <a:t>aBb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③ </a:t>
            </a:r>
            <a:r>
              <a:rPr lang="en-US" altLang="zh-CN" dirty="0"/>
              <a:t>A</a:t>
            </a:r>
            <a:r>
              <a:rPr lang="zh-CN" altLang="zh-CN" dirty="0"/>
              <a:t>∷＝</a:t>
            </a:r>
            <a:r>
              <a:rPr lang="en-US" altLang="zh-CN" dirty="0"/>
              <a:t>c </a:t>
            </a:r>
            <a:endParaRPr lang="zh-CN" altLang="zh-CN" dirty="0"/>
          </a:p>
          <a:p>
            <a:r>
              <a:rPr lang="zh-CN" altLang="zh-CN" dirty="0"/>
              <a:t>④</a:t>
            </a:r>
            <a:r>
              <a:rPr lang="en-US" altLang="zh-CN" dirty="0"/>
              <a:t> B</a:t>
            </a:r>
            <a:r>
              <a:rPr lang="zh-CN" altLang="zh-CN" dirty="0"/>
              <a:t>∷＝</a:t>
            </a:r>
            <a:r>
              <a:rPr lang="en-US" altLang="zh-CN" dirty="0"/>
              <a:t>c </a:t>
            </a:r>
            <a:endParaRPr lang="zh-CN" altLang="zh-CN" dirty="0"/>
          </a:p>
          <a:p>
            <a:r>
              <a:rPr lang="zh-CN" altLang="zh-CN" dirty="0"/>
              <a:t>⑤</a:t>
            </a:r>
            <a:r>
              <a:rPr lang="en-US" altLang="zh-CN" dirty="0"/>
              <a:t> S</a:t>
            </a:r>
            <a:r>
              <a:rPr lang="zh-CN" altLang="zh-CN" dirty="0"/>
              <a:t>∷＝</a:t>
            </a:r>
            <a:r>
              <a:rPr lang="en-US" altLang="zh-CN" dirty="0" err="1"/>
              <a:t>bAb</a:t>
            </a:r>
            <a:endParaRPr lang="zh-CN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2DB72F4-B281-43A8-966F-509EB3388AD1}" type="slidenum">
              <a:rPr lang="zh-CN" altLang="en-US" smtClean="0"/>
              <a:pPr>
                <a:defRPr/>
              </a:pPr>
              <a:t>15</a:t>
            </a:fld>
            <a:endParaRPr lang="en-US" altLang="zh-CN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7290961" y="3317982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7710959" y="3331368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081501" y="3687314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7523595" y="3339658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H="1">
            <a:off x="7468684" y="3990157"/>
            <a:ext cx="30026" cy="3988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7691489" y="367966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41230" y="442038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341230" y="3679665"/>
            <a:ext cx="403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椭圆 13"/>
          <p:cNvSpPr/>
          <p:nvPr/>
        </p:nvSpPr>
        <p:spPr>
          <a:xfrm flipH="1">
            <a:off x="7651989" y="4546883"/>
            <a:ext cx="146357" cy="11633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365256" y="293192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8374566" y="3287872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794564" y="3301258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131624" y="3657204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8607200" y="3309548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8552289" y="3960047"/>
            <a:ext cx="30026" cy="3988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424835" y="439027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24835" y="364955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椭圆 22"/>
          <p:cNvSpPr/>
          <p:nvPr/>
        </p:nvSpPr>
        <p:spPr>
          <a:xfrm flipH="1">
            <a:off x="8735594" y="4516773"/>
            <a:ext cx="146357" cy="11633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448861" y="290181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826711" y="360988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10012008" y="3248203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10432006" y="3261589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9802548" y="361753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0244642" y="3269879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0465488" y="3599048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0062277" y="3609886"/>
            <a:ext cx="403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椭圆 31"/>
          <p:cNvSpPr/>
          <p:nvPr/>
        </p:nvSpPr>
        <p:spPr>
          <a:xfrm flipH="1">
            <a:off x="10373035" y="4430812"/>
            <a:ext cx="78903" cy="8332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086303" y="2862147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直接连接符 33"/>
          <p:cNvCxnSpPr/>
          <p:nvPr/>
        </p:nvCxnSpPr>
        <p:spPr>
          <a:xfrm flipH="1">
            <a:off x="10184079" y="3945377"/>
            <a:ext cx="30026" cy="3988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10056625" y="437560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45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34028" y="205169"/>
            <a:ext cx="10515600" cy="4351338"/>
          </a:xfrm>
        </p:spPr>
        <p:txBody>
          <a:bodyPr/>
          <a:lstStyle/>
          <a:p>
            <a:r>
              <a:rPr lang="zh-CN" altLang="zh-CN" dirty="0"/>
              <a:t>已知文法</a:t>
            </a:r>
            <a:r>
              <a:rPr lang="en-US" altLang="zh-CN" dirty="0"/>
              <a:t>G[S]</a:t>
            </a:r>
            <a:r>
              <a:rPr lang="zh-CN" altLang="zh-CN" dirty="0"/>
              <a:t>：</a:t>
            </a:r>
          </a:p>
          <a:p>
            <a:r>
              <a:rPr lang="zh-CN" altLang="zh-CN" dirty="0"/>
              <a:t>①</a:t>
            </a:r>
            <a:r>
              <a:rPr lang="en-US" altLang="zh-CN" dirty="0"/>
              <a:t> S</a:t>
            </a:r>
            <a:r>
              <a:rPr lang="zh-CN" altLang="zh-CN" dirty="0"/>
              <a:t>∷＝</a:t>
            </a:r>
            <a:r>
              <a:rPr lang="en-US" altLang="zh-CN" dirty="0" err="1"/>
              <a:t>aAa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② </a:t>
            </a:r>
            <a:r>
              <a:rPr lang="en-US" altLang="zh-CN" dirty="0"/>
              <a:t>S</a:t>
            </a:r>
            <a:r>
              <a:rPr lang="zh-CN" altLang="zh-CN" dirty="0"/>
              <a:t>∷＝</a:t>
            </a:r>
            <a:r>
              <a:rPr lang="en-US" altLang="zh-CN" dirty="0" err="1"/>
              <a:t>aBb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③ </a:t>
            </a:r>
            <a:r>
              <a:rPr lang="en-US" altLang="zh-CN" dirty="0"/>
              <a:t>A</a:t>
            </a:r>
            <a:r>
              <a:rPr lang="zh-CN" altLang="zh-CN" dirty="0"/>
              <a:t>∷＝</a:t>
            </a:r>
            <a:r>
              <a:rPr lang="en-US" altLang="zh-CN" dirty="0"/>
              <a:t>c </a:t>
            </a:r>
            <a:endParaRPr lang="zh-CN" altLang="zh-CN" dirty="0"/>
          </a:p>
          <a:p>
            <a:r>
              <a:rPr lang="zh-CN" altLang="zh-CN" dirty="0"/>
              <a:t>④</a:t>
            </a:r>
            <a:r>
              <a:rPr lang="en-US" altLang="zh-CN" dirty="0"/>
              <a:t> B</a:t>
            </a:r>
            <a:r>
              <a:rPr lang="zh-CN" altLang="zh-CN" dirty="0"/>
              <a:t>∷＝</a:t>
            </a:r>
            <a:r>
              <a:rPr lang="en-US" altLang="zh-CN" dirty="0"/>
              <a:t>c </a:t>
            </a:r>
            <a:endParaRPr lang="zh-CN" altLang="zh-CN" dirty="0"/>
          </a:p>
          <a:p>
            <a:r>
              <a:rPr lang="zh-CN" altLang="zh-CN" dirty="0"/>
              <a:t>⑤</a:t>
            </a:r>
            <a:r>
              <a:rPr lang="en-US" altLang="zh-CN" dirty="0"/>
              <a:t> S</a:t>
            </a:r>
            <a:r>
              <a:rPr lang="zh-CN" altLang="zh-CN" dirty="0"/>
              <a:t>∷＝</a:t>
            </a:r>
            <a:r>
              <a:rPr lang="en-US" altLang="zh-CN" dirty="0" err="1"/>
              <a:t>bAb</a:t>
            </a:r>
            <a:endParaRPr lang="zh-CN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2DB72F4-B281-43A8-966F-509EB3388AD1}" type="slidenum">
              <a:rPr lang="zh-CN" altLang="en-US" smtClean="0"/>
              <a:pPr>
                <a:defRPr/>
              </a:pPr>
              <a:t>16</a:t>
            </a:fld>
            <a:endParaRPr lang="en-US" altLang="zh-CN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4094018" y="342900"/>
            <a:ext cx="6691746" cy="503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9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482" y="1241870"/>
            <a:ext cx="8497036" cy="437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74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23" name="Rectangle 3"/>
          <p:cNvSpPr>
            <a:spLocks noChangeArrowheads="1"/>
          </p:cNvSpPr>
          <p:nvPr/>
        </p:nvSpPr>
        <p:spPr bwMode="auto">
          <a:xfrm>
            <a:off x="2286000" y="2971800"/>
            <a:ext cx="7632700" cy="222250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问题的提出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由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）分析表构造可知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）分析法有如下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优点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</a:p>
          <a:p>
            <a:pPr eaLnBrk="1" hangingPunct="1">
              <a:spcBef>
                <a:spcPct val="20000"/>
              </a:spcBef>
              <a:buClr>
                <a:srgbClr val="FF0066"/>
              </a:buClr>
              <a:buSzPct val="12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状态数少，造表简单</a:t>
            </a:r>
          </a:p>
          <a:p>
            <a:pPr eaLnBrk="1" hangingPunct="1">
              <a:spcBef>
                <a:spcPct val="20000"/>
              </a:spcBef>
              <a:buClr>
                <a:srgbClr val="FF0066"/>
              </a:buClr>
              <a:buSzPct val="120000"/>
              <a:buFont typeface="Wingdings" panose="05000000000000000000" pitchFamily="2" charset="2"/>
              <a:buChar char="Ø"/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大多数程序设计语言都能用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）文法描述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同时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）也存在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不足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，即如果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冲突项目的非终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结符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FOLLOW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集与有关集合相交时，就不能用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ＬＲ（１）方法解决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.</a:t>
            </a:r>
          </a:p>
        </p:txBody>
      </p:sp>
      <p:sp>
        <p:nvSpPr>
          <p:cNvPr id="747524" name="AutoShape 4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7525" name="AutoShape 5"/>
          <p:cNvSpPr>
            <a:spLocks noChangeArrowheads="1"/>
          </p:cNvSpPr>
          <p:nvPr/>
        </p:nvSpPr>
        <p:spPr bwMode="gray">
          <a:xfrm>
            <a:off x="2514601" y="9906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endParaRPr lang="zh-CN" altLang="en-US" sz="2800" dirty="0">
              <a:solidFill>
                <a:srgbClr val="99FF66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747526" name="Rectangle 6"/>
          <p:cNvSpPr>
            <a:spLocks noChangeArrowheads="1"/>
          </p:cNvSpPr>
          <p:nvPr/>
        </p:nvSpPr>
        <p:spPr bwMode="auto">
          <a:xfrm>
            <a:off x="2260218" y="2151064"/>
            <a:ext cx="2672526" cy="249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accent1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wrap="none" tIns="0" bIns="0">
            <a:spAutoFit/>
          </a:bodyPr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5. LR</a:t>
            </a:r>
            <a:r>
              <a:rPr kumimoji="1" lang="zh-CN" altLang="en-US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（</a:t>
            </a:r>
            <a:r>
              <a:rPr kumimoji="1" lang="en-US" altLang="zh-CN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1</a:t>
            </a:r>
            <a:r>
              <a:rPr kumimoji="1" lang="zh-CN" altLang="en-US">
                <a:solidFill>
                  <a:schemeClr val="hlin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）分析表的构造</a:t>
            </a:r>
          </a:p>
        </p:txBody>
      </p:sp>
      <p:grpSp>
        <p:nvGrpSpPr>
          <p:cNvPr id="747527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26632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633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0784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47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46" name="Rectangle 2"/>
          <p:cNvSpPr>
            <a:spLocks noChangeArrowheads="1"/>
          </p:cNvSpPr>
          <p:nvPr/>
        </p:nvSpPr>
        <p:spPr bwMode="auto">
          <a:xfrm>
            <a:off x="2438400" y="2514600"/>
            <a:ext cx="6985000" cy="2363724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例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4.18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设拓广文法Ｇ［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S’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］：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S′∷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S              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）Ｂ∷＝Ｃ 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S∷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＝Ｃ</a:t>
            </a:r>
            <a:r>
              <a:rPr kumimoji="1" lang="en-US" altLang="zh-CN" b="1" dirty="0" err="1">
                <a:latin typeface="Times New Roman" panose="02020603050405020304" pitchFamily="18" charset="0"/>
                <a:ea typeface="宋体" panose="02010600030101010101" pitchFamily="2" charset="-122"/>
              </a:rPr>
              <a:t>bBA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   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）Ｂ∷＝Ｄ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b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）Ａ∷＝</a:t>
            </a:r>
            <a:r>
              <a:rPr kumimoji="1" lang="en-US" altLang="zh-CN" b="1" dirty="0" err="1">
                <a:latin typeface="Times New Roman" panose="02020603050405020304" pitchFamily="18" charset="0"/>
                <a:ea typeface="宋体" panose="02010600030101010101" pitchFamily="2" charset="-122"/>
              </a:rPr>
              <a:t>Aab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      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）Ｃ∷＝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a</a:t>
            </a:r>
          </a:p>
          <a:p>
            <a:pPr algn="just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）Ａ∷＝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ab               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）Ｄ∷＝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a</a:t>
            </a: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1" lang="en-US" altLang="zh-CN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识别此文法的全部活前缀的ＤＦＡ如下图所示</a:t>
            </a:r>
          </a:p>
        </p:txBody>
      </p:sp>
      <p:sp>
        <p:nvSpPr>
          <p:cNvPr id="748550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8551" name="AutoShape 7"/>
          <p:cNvSpPr>
            <a:spLocks noChangeArrowheads="1"/>
          </p:cNvSpPr>
          <p:nvPr/>
        </p:nvSpPr>
        <p:spPr bwMode="gray">
          <a:xfrm>
            <a:off x="2514601" y="9906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5. 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852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658" name="AutoShape 2"/>
          <p:cNvSpPr>
            <a:spLocks noChangeArrowheads="1"/>
          </p:cNvSpPr>
          <p:nvPr/>
        </p:nvSpPr>
        <p:spPr bwMode="auto">
          <a:xfrm>
            <a:off x="1676400" y="1524000"/>
            <a:ext cx="8686800" cy="51816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38659" name="AutoShape 3"/>
          <p:cNvSpPr>
            <a:spLocks noChangeArrowheads="1"/>
          </p:cNvSpPr>
          <p:nvPr/>
        </p:nvSpPr>
        <p:spPr bwMode="gray">
          <a:xfrm>
            <a:off x="2514601" y="1143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endParaRPr lang="en-US" altLang="zh-CN" sz="280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grpSp>
        <p:nvGrpSpPr>
          <p:cNvPr id="838660" name="Group 4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9224" name="Picture 5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25" name="Picture 6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38663" name="Rectangle 7"/>
          <p:cNvSpPr>
            <a:spLocks noChangeArrowheads="1"/>
          </p:cNvSpPr>
          <p:nvPr/>
        </p:nvSpPr>
        <p:spPr bwMode="auto">
          <a:xfrm>
            <a:off x="1905000" y="228600"/>
            <a:ext cx="8229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lang="zh-CN" altLang="en-US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38664" name="Rectangle 8"/>
          <p:cNvSpPr>
            <a:spLocks noChangeArrowheads="1"/>
          </p:cNvSpPr>
          <p:nvPr/>
        </p:nvSpPr>
        <p:spPr bwMode="auto">
          <a:xfrm>
            <a:off x="2159000" y="2057400"/>
            <a:ext cx="8077200" cy="2631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accent1">
                      <a:gamma/>
                      <a:shade val="60000"/>
                      <a:invGamma/>
                    </a:schemeClr>
                  </a:outerShdw>
                </a:effectLst>
              </a14:hiddenEffects>
            </a:ext>
          </a:extLst>
        </p:spPr>
        <p:txBody>
          <a:bodyPr tIns="0" bIns="0">
            <a:spAutoFit/>
          </a:bodyPr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r>
              <a:rPr lang="zh-CN" altLang="en-US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已知文法</a:t>
            </a:r>
            <a:r>
              <a:rPr lang="en-US" altLang="zh-CN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G[S]:</a:t>
            </a:r>
          </a:p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endParaRPr lang="en-US" altLang="zh-CN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endParaRPr lang="en-US" altLang="zh-CN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endParaRPr lang="en-US" altLang="zh-CN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endParaRPr lang="en-US" altLang="zh-CN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>
              <a:spcBef>
                <a:spcPct val="50000"/>
              </a:spcBef>
              <a:spcAft>
                <a:spcPct val="20000"/>
              </a:spcAft>
              <a:defRPr/>
            </a:pPr>
            <a:r>
              <a:rPr lang="zh-CN" altLang="en-US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够造识别活前缀</a:t>
            </a:r>
            <a:r>
              <a:rPr lang="en-US" altLang="zh-CN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DFA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13063" y="2593976"/>
            <a:ext cx="5741437" cy="16989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spcAft>
                <a:spcPct val="20000"/>
              </a:spcAft>
              <a:defRPr/>
            </a:pPr>
            <a:r>
              <a:rPr lang="en-US" altLang="zh-CN" b="1" dirty="0"/>
              <a:t> </a:t>
            </a:r>
            <a:r>
              <a:rPr lang="zh-CN" altLang="zh-CN" b="1" dirty="0"/>
              <a:t>①</a:t>
            </a:r>
            <a:r>
              <a:rPr lang="en-US" altLang="zh-CN" b="1" dirty="0"/>
              <a:t>S::= aXa </a:t>
            </a:r>
            <a:endParaRPr lang="zh-CN" altLang="zh-CN" b="1" dirty="0"/>
          </a:p>
          <a:p>
            <a:pPr lvl="1" algn="ctr">
              <a:spcAft>
                <a:spcPct val="20000"/>
              </a:spcAft>
              <a:defRPr/>
            </a:pPr>
            <a:r>
              <a:rPr lang="en-US" altLang="zh-CN" b="1" dirty="0"/>
              <a:t> </a:t>
            </a:r>
            <a:r>
              <a:rPr lang="zh-CN" altLang="zh-CN" b="1" dirty="0"/>
              <a:t>②</a:t>
            </a:r>
            <a:r>
              <a:rPr lang="en-US" altLang="zh-CN" b="1" dirty="0"/>
              <a:t>S::= aYb   </a:t>
            </a:r>
            <a:endParaRPr lang="zh-CN" altLang="zh-CN" b="1" dirty="0"/>
          </a:p>
          <a:p>
            <a:pPr lvl="1" algn="ctr">
              <a:spcAft>
                <a:spcPct val="20000"/>
              </a:spcAft>
              <a:defRPr/>
            </a:pPr>
            <a:r>
              <a:rPr lang="en-US" altLang="zh-CN" b="1" dirty="0"/>
              <a:t> </a:t>
            </a:r>
            <a:r>
              <a:rPr lang="zh-CN" altLang="zh-CN" b="1" dirty="0"/>
              <a:t>③</a:t>
            </a:r>
            <a:r>
              <a:rPr lang="en-US" altLang="zh-CN" b="1" dirty="0"/>
              <a:t>S::= </a:t>
            </a:r>
            <a:r>
              <a:rPr lang="en-US" altLang="zh-CN" b="1" dirty="0" err="1" smtClean="0"/>
              <a:t>acc</a:t>
            </a:r>
            <a:endParaRPr lang="en-US" altLang="zh-CN" b="1" dirty="0"/>
          </a:p>
          <a:p>
            <a:pPr lvl="1" algn="ctr">
              <a:spcAft>
                <a:spcPct val="20000"/>
              </a:spcAft>
              <a:defRPr/>
            </a:pPr>
            <a:r>
              <a:rPr lang="zh-CN" altLang="zh-CN" b="1" dirty="0" smtClean="0"/>
              <a:t>④</a:t>
            </a:r>
            <a:r>
              <a:rPr lang="en-US" altLang="zh-CN" b="1" dirty="0"/>
              <a:t>X::= c  </a:t>
            </a:r>
          </a:p>
          <a:p>
            <a:pPr lvl="1" algn="ctr">
              <a:spcAft>
                <a:spcPct val="20000"/>
              </a:spcAft>
              <a:defRPr/>
            </a:pPr>
            <a:r>
              <a:rPr lang="zh-CN" altLang="zh-CN" b="1" dirty="0"/>
              <a:t>⑤</a:t>
            </a:r>
            <a:r>
              <a:rPr lang="en-US" altLang="zh-CN" b="1" dirty="0"/>
              <a:t>Y::=c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71233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38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日期占位符 9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7731CB7-4677-4327-8C03-1B919D9C9489}" type="datetime1">
              <a:rPr lang="zh-CN" altLang="en-US"/>
              <a:pPr>
                <a:defRPr/>
              </a:pPr>
              <a:t>2021/5/20</a:t>
            </a:fld>
            <a:endParaRPr lang="zh-CN" altLang="en-US"/>
          </a:p>
        </p:txBody>
      </p:sp>
      <p:sp>
        <p:nvSpPr>
          <p:cNvPr id="14339" name="灯片编号占位符 17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D03E199-0ED0-49A1-868F-E8126BB50412}" type="slidenum">
              <a:rPr lang="zh-CN" altLang="en-US">
                <a:solidFill>
                  <a:srgbClr val="9B9A98"/>
                </a:solidFill>
                <a:ea typeface="黑体" panose="02010609060101010101" pitchFamily="49" charset="-122"/>
              </a:rPr>
              <a:pPr/>
              <a:t>20</a:t>
            </a:fld>
            <a:endParaRPr lang="en-US" altLang="zh-CN">
              <a:solidFill>
                <a:srgbClr val="9B9A98"/>
              </a:solidFill>
              <a:ea typeface="黑体" panose="02010609060101010101" pitchFamily="49" charset="-122"/>
            </a:endParaRPr>
          </a:p>
        </p:txBody>
      </p:sp>
      <p:sp>
        <p:nvSpPr>
          <p:cNvPr id="14340" name="Line 2"/>
          <p:cNvSpPr>
            <a:spLocks noChangeShapeType="1"/>
          </p:cNvSpPr>
          <p:nvPr/>
        </p:nvSpPr>
        <p:spPr bwMode="auto">
          <a:xfrm>
            <a:off x="8688388" y="5729288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55" name="Text Box 3"/>
          <p:cNvSpPr txBox="1">
            <a:spLocks noChangeArrowheads="1"/>
          </p:cNvSpPr>
          <p:nvPr/>
        </p:nvSpPr>
        <p:spPr bwMode="auto">
          <a:xfrm>
            <a:off x="8688389" y="5794376"/>
            <a:ext cx="288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4342" name="Line 4"/>
          <p:cNvSpPr>
            <a:spLocks noChangeShapeType="1"/>
          </p:cNvSpPr>
          <p:nvPr/>
        </p:nvSpPr>
        <p:spPr bwMode="auto">
          <a:xfrm>
            <a:off x="8688388" y="3363914"/>
            <a:ext cx="0" cy="4222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57" name="Text Box 5"/>
          <p:cNvSpPr txBox="1">
            <a:spLocks noChangeArrowheads="1"/>
          </p:cNvSpPr>
          <p:nvPr/>
        </p:nvSpPr>
        <p:spPr bwMode="auto">
          <a:xfrm>
            <a:off x="8688389" y="3357563"/>
            <a:ext cx="2889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4344" name="Line 6"/>
          <p:cNvSpPr>
            <a:spLocks noChangeShapeType="1"/>
          </p:cNvSpPr>
          <p:nvPr/>
        </p:nvSpPr>
        <p:spPr bwMode="auto">
          <a:xfrm>
            <a:off x="8688388" y="2070100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59" name="Text Box 7"/>
          <p:cNvSpPr txBox="1">
            <a:spLocks noChangeArrowheads="1"/>
          </p:cNvSpPr>
          <p:nvPr/>
        </p:nvSpPr>
        <p:spPr bwMode="auto">
          <a:xfrm>
            <a:off x="8688389" y="2135188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4346" name="Line 8"/>
          <p:cNvSpPr>
            <a:spLocks noChangeShapeType="1"/>
          </p:cNvSpPr>
          <p:nvPr/>
        </p:nvSpPr>
        <p:spPr bwMode="auto">
          <a:xfrm>
            <a:off x="8688388" y="977900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61" name="Text Box 9"/>
          <p:cNvSpPr txBox="1">
            <a:spLocks noChangeArrowheads="1"/>
          </p:cNvSpPr>
          <p:nvPr/>
        </p:nvSpPr>
        <p:spPr bwMode="auto">
          <a:xfrm>
            <a:off x="8688389" y="1042988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4348" name="Rectangle 10"/>
          <p:cNvSpPr>
            <a:spLocks noGrp="1" noChangeArrowheads="1"/>
          </p:cNvSpPr>
          <p:nvPr>
            <p:ph type="body" idx="1"/>
          </p:nvPr>
        </p:nvSpPr>
        <p:spPr>
          <a:xfrm>
            <a:off x="1919288" y="260351"/>
            <a:ext cx="5689600" cy="4476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80000"/>
              </a:lnSpc>
              <a:buNone/>
            </a:pPr>
            <a:r>
              <a:rPr lang="zh-CN" altLang="en-US" sz="2400" b="1">
                <a:latin typeface="Times New Roman" panose="02020603050405020304" pitchFamily="18" charset="0"/>
                <a:ea typeface="楷体_GB2312" pitchFamily="49" charset="-122"/>
              </a:rPr>
              <a:t>识别文法</a:t>
            </a:r>
            <a:r>
              <a:rPr lang="en-US" altLang="zh-CN" sz="2400" b="1">
                <a:latin typeface="Times New Roman" panose="02020603050405020304" pitchFamily="18" charset="0"/>
                <a:ea typeface="楷体_GB2312" pitchFamily="49" charset="-122"/>
              </a:rPr>
              <a:t>G[S’]</a:t>
            </a:r>
            <a:r>
              <a:rPr lang="zh-CN" altLang="en-US" sz="2400" b="1">
                <a:latin typeface="Times New Roman" panose="02020603050405020304" pitchFamily="18" charset="0"/>
                <a:ea typeface="楷体_GB2312" pitchFamily="49" charset="-122"/>
              </a:rPr>
              <a:t>全部活前缀的</a:t>
            </a:r>
            <a:r>
              <a:rPr lang="en-US" altLang="zh-CN" sz="2400" b="1">
                <a:latin typeface="Times New Roman" panose="02020603050405020304" pitchFamily="18" charset="0"/>
                <a:ea typeface="楷体_GB2312" pitchFamily="49" charset="-122"/>
              </a:rPr>
              <a:t>DFA</a:t>
            </a:r>
          </a:p>
        </p:txBody>
      </p:sp>
      <p:sp>
        <p:nvSpPr>
          <p:cNvPr id="1738763" name="Text Box 11"/>
          <p:cNvSpPr txBox="1">
            <a:spLocks noChangeArrowheads="1"/>
          </p:cNvSpPr>
          <p:nvPr/>
        </p:nvSpPr>
        <p:spPr bwMode="auto">
          <a:xfrm>
            <a:off x="2208213" y="83343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S’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→ S •</a:t>
            </a:r>
          </a:p>
        </p:txBody>
      </p:sp>
      <p:sp>
        <p:nvSpPr>
          <p:cNvPr id="1738764" name="Text Box 12"/>
          <p:cNvSpPr txBox="1">
            <a:spLocks noChangeArrowheads="1"/>
          </p:cNvSpPr>
          <p:nvPr/>
        </p:nvSpPr>
        <p:spPr bwMode="auto">
          <a:xfrm>
            <a:off x="2208213" y="2009775"/>
            <a:ext cx="187325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0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S’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→ • S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• CbBA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C → • a</a:t>
            </a:r>
          </a:p>
        </p:txBody>
      </p:sp>
      <p:sp>
        <p:nvSpPr>
          <p:cNvPr id="14351" name="Line 13"/>
          <p:cNvSpPr>
            <a:spLocks noChangeShapeType="1"/>
          </p:cNvSpPr>
          <p:nvPr/>
        </p:nvSpPr>
        <p:spPr bwMode="auto">
          <a:xfrm>
            <a:off x="3144838" y="1554163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66" name="Text Box 14"/>
          <p:cNvSpPr txBox="1">
            <a:spLocks noChangeArrowheads="1"/>
          </p:cNvSpPr>
          <p:nvPr/>
        </p:nvSpPr>
        <p:spPr bwMode="auto">
          <a:xfrm>
            <a:off x="3144839" y="1619251"/>
            <a:ext cx="2873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14353" name="Line 15"/>
          <p:cNvSpPr>
            <a:spLocks noChangeShapeType="1"/>
          </p:cNvSpPr>
          <p:nvPr/>
        </p:nvSpPr>
        <p:spPr bwMode="auto">
          <a:xfrm>
            <a:off x="3143250" y="3281364"/>
            <a:ext cx="0" cy="5048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68" name="Text Box 16"/>
          <p:cNvSpPr txBox="1">
            <a:spLocks noChangeArrowheads="1"/>
          </p:cNvSpPr>
          <p:nvPr/>
        </p:nvSpPr>
        <p:spPr bwMode="auto">
          <a:xfrm>
            <a:off x="3143251" y="3357563"/>
            <a:ext cx="2889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738769" name="Text Box 17"/>
          <p:cNvSpPr txBox="1">
            <a:spLocks noChangeArrowheads="1"/>
          </p:cNvSpPr>
          <p:nvPr/>
        </p:nvSpPr>
        <p:spPr bwMode="auto">
          <a:xfrm>
            <a:off x="2208213" y="385921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3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C → a •</a:t>
            </a:r>
          </a:p>
        </p:txBody>
      </p:sp>
      <p:sp>
        <p:nvSpPr>
          <p:cNvPr id="1738770" name="Text Box 18"/>
          <p:cNvSpPr txBox="1">
            <a:spLocks noChangeArrowheads="1"/>
          </p:cNvSpPr>
          <p:nvPr/>
        </p:nvSpPr>
        <p:spPr bwMode="auto">
          <a:xfrm>
            <a:off x="2208213" y="4864101"/>
            <a:ext cx="1873250" cy="9255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8</a:t>
            </a: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</a:t>
            </a: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 → a •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D → a •</a:t>
            </a:r>
          </a:p>
        </p:txBody>
      </p:sp>
      <p:sp>
        <p:nvSpPr>
          <p:cNvPr id="1738771" name="Text Box 19"/>
          <p:cNvSpPr txBox="1">
            <a:spLocks noChangeArrowheads="1"/>
          </p:cNvSpPr>
          <p:nvPr/>
        </p:nvSpPr>
        <p:spPr bwMode="auto">
          <a:xfrm>
            <a:off x="2206625" y="601662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6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B → C •</a:t>
            </a:r>
          </a:p>
        </p:txBody>
      </p:sp>
      <p:sp>
        <p:nvSpPr>
          <p:cNvPr id="1738772" name="Text Box 20"/>
          <p:cNvSpPr txBox="1">
            <a:spLocks noChangeArrowheads="1"/>
          </p:cNvSpPr>
          <p:nvPr/>
        </p:nvSpPr>
        <p:spPr bwMode="auto">
          <a:xfrm>
            <a:off x="5014913" y="162560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C • bBA</a:t>
            </a:r>
          </a:p>
        </p:txBody>
      </p:sp>
      <p:sp>
        <p:nvSpPr>
          <p:cNvPr id="1738773" name="Text Box 21"/>
          <p:cNvSpPr txBox="1">
            <a:spLocks noChangeArrowheads="1"/>
          </p:cNvSpPr>
          <p:nvPr/>
        </p:nvSpPr>
        <p:spPr bwMode="auto">
          <a:xfrm>
            <a:off x="5013325" y="2705101"/>
            <a:ext cx="1873250" cy="17494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4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Cb • BA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B → • C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B → • Db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C → • a</a:t>
            </a: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D → • a</a:t>
            </a:r>
          </a:p>
        </p:txBody>
      </p:sp>
      <p:sp>
        <p:nvSpPr>
          <p:cNvPr id="1738774" name="Text Box 22"/>
          <p:cNvSpPr txBox="1">
            <a:spLocks noChangeArrowheads="1"/>
          </p:cNvSpPr>
          <p:nvPr/>
        </p:nvSpPr>
        <p:spPr bwMode="auto">
          <a:xfrm>
            <a:off x="5014913" y="493553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7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B → D • b</a:t>
            </a:r>
          </a:p>
        </p:txBody>
      </p:sp>
      <p:sp>
        <p:nvSpPr>
          <p:cNvPr id="1738775" name="Text Box 23"/>
          <p:cNvSpPr txBox="1">
            <a:spLocks noChangeArrowheads="1"/>
          </p:cNvSpPr>
          <p:nvPr/>
        </p:nvSpPr>
        <p:spPr bwMode="auto">
          <a:xfrm>
            <a:off x="5014913" y="601503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9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B → Db • </a:t>
            </a:r>
          </a:p>
        </p:txBody>
      </p:sp>
      <p:sp>
        <p:nvSpPr>
          <p:cNvPr id="14362" name="Line 24"/>
          <p:cNvSpPr>
            <a:spLocks noChangeShapeType="1"/>
          </p:cNvSpPr>
          <p:nvPr/>
        </p:nvSpPr>
        <p:spPr bwMode="auto">
          <a:xfrm>
            <a:off x="5878513" y="2273300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77" name="Text Box 25"/>
          <p:cNvSpPr txBox="1">
            <a:spLocks noChangeArrowheads="1"/>
          </p:cNvSpPr>
          <p:nvPr/>
        </p:nvSpPr>
        <p:spPr bwMode="auto">
          <a:xfrm>
            <a:off x="5878514" y="2338388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4364" name="Line 26"/>
          <p:cNvSpPr>
            <a:spLocks noChangeShapeType="1"/>
          </p:cNvSpPr>
          <p:nvPr/>
        </p:nvSpPr>
        <p:spPr bwMode="auto">
          <a:xfrm>
            <a:off x="5878513" y="4505325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79" name="Text Box 27"/>
          <p:cNvSpPr txBox="1">
            <a:spLocks noChangeArrowheads="1"/>
          </p:cNvSpPr>
          <p:nvPr/>
        </p:nvSpPr>
        <p:spPr bwMode="auto">
          <a:xfrm>
            <a:off x="5878514" y="4570413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14366" name="Line 28"/>
          <p:cNvSpPr>
            <a:spLocks noChangeShapeType="1"/>
          </p:cNvSpPr>
          <p:nvPr/>
        </p:nvSpPr>
        <p:spPr bwMode="auto">
          <a:xfrm>
            <a:off x="5878513" y="5586413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81" name="Text Box 29"/>
          <p:cNvSpPr txBox="1">
            <a:spLocks noChangeArrowheads="1"/>
          </p:cNvSpPr>
          <p:nvPr/>
        </p:nvSpPr>
        <p:spPr bwMode="auto">
          <a:xfrm>
            <a:off x="5878514" y="5651501"/>
            <a:ext cx="2873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4368" name="Line 30"/>
          <p:cNvSpPr>
            <a:spLocks noChangeShapeType="1"/>
          </p:cNvSpPr>
          <p:nvPr/>
        </p:nvSpPr>
        <p:spPr bwMode="auto">
          <a:xfrm>
            <a:off x="4079876" y="2195513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83" name="Text Box 31"/>
          <p:cNvSpPr txBox="1">
            <a:spLocks noChangeArrowheads="1"/>
          </p:cNvSpPr>
          <p:nvPr/>
        </p:nvSpPr>
        <p:spPr bwMode="auto">
          <a:xfrm>
            <a:off x="4367213" y="1835151"/>
            <a:ext cx="361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4370" name="Line 32"/>
          <p:cNvSpPr>
            <a:spLocks noChangeShapeType="1"/>
          </p:cNvSpPr>
          <p:nvPr/>
        </p:nvSpPr>
        <p:spPr bwMode="auto">
          <a:xfrm flipH="1">
            <a:off x="4079876" y="3713164"/>
            <a:ext cx="936625" cy="18002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85" name="Text Box 33"/>
          <p:cNvSpPr txBox="1">
            <a:spLocks noChangeArrowheads="1"/>
          </p:cNvSpPr>
          <p:nvPr/>
        </p:nvSpPr>
        <p:spPr bwMode="auto">
          <a:xfrm>
            <a:off x="4224339" y="4427538"/>
            <a:ext cx="4333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4372" name="Line 34"/>
          <p:cNvSpPr>
            <a:spLocks noChangeShapeType="1"/>
          </p:cNvSpPr>
          <p:nvPr/>
        </p:nvSpPr>
        <p:spPr bwMode="auto">
          <a:xfrm flipH="1">
            <a:off x="4079876" y="4433889"/>
            <a:ext cx="936625" cy="194468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87" name="Text Box 35"/>
          <p:cNvSpPr txBox="1">
            <a:spLocks noChangeArrowheads="1"/>
          </p:cNvSpPr>
          <p:nvPr/>
        </p:nvSpPr>
        <p:spPr bwMode="auto">
          <a:xfrm>
            <a:off x="4440239" y="5435601"/>
            <a:ext cx="4333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738788" name="Text Box 36"/>
          <p:cNvSpPr txBox="1">
            <a:spLocks noChangeArrowheads="1"/>
          </p:cNvSpPr>
          <p:nvPr/>
        </p:nvSpPr>
        <p:spPr bwMode="auto">
          <a:xfrm>
            <a:off x="7824788" y="31591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12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A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ab •  </a:t>
            </a:r>
          </a:p>
        </p:txBody>
      </p:sp>
      <p:sp>
        <p:nvSpPr>
          <p:cNvPr id="14375" name="Line 37"/>
          <p:cNvSpPr>
            <a:spLocks noChangeShapeType="1"/>
          </p:cNvSpPr>
          <p:nvPr/>
        </p:nvSpPr>
        <p:spPr bwMode="auto">
          <a:xfrm>
            <a:off x="6888164" y="2973388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90" name="Text Box 38"/>
          <p:cNvSpPr txBox="1">
            <a:spLocks noChangeArrowheads="1"/>
          </p:cNvSpPr>
          <p:nvPr/>
        </p:nvSpPr>
        <p:spPr bwMode="auto">
          <a:xfrm>
            <a:off x="7175500" y="2613026"/>
            <a:ext cx="361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738791" name="Text Box 39"/>
          <p:cNvSpPr txBox="1">
            <a:spLocks noChangeArrowheads="1"/>
          </p:cNvSpPr>
          <p:nvPr/>
        </p:nvSpPr>
        <p:spPr bwMode="auto">
          <a:xfrm>
            <a:off x="7824788" y="140970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11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A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a • b</a:t>
            </a:r>
          </a:p>
        </p:txBody>
      </p:sp>
      <p:sp>
        <p:nvSpPr>
          <p:cNvPr id="1738792" name="Text Box 40"/>
          <p:cNvSpPr txBox="1">
            <a:spLocks noChangeArrowheads="1"/>
          </p:cNvSpPr>
          <p:nvPr/>
        </p:nvSpPr>
        <p:spPr bwMode="auto">
          <a:xfrm>
            <a:off x="7824788" y="2441575"/>
            <a:ext cx="1873250" cy="952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5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CbB • A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A → • Aab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A → • ab</a:t>
            </a:r>
          </a:p>
        </p:txBody>
      </p:sp>
      <p:sp>
        <p:nvSpPr>
          <p:cNvPr id="1738793" name="Text Box 41"/>
          <p:cNvSpPr txBox="1">
            <a:spLocks noChangeArrowheads="1"/>
          </p:cNvSpPr>
          <p:nvPr/>
        </p:nvSpPr>
        <p:spPr bwMode="auto">
          <a:xfrm>
            <a:off x="7823200" y="3784601"/>
            <a:ext cx="1873250" cy="9255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10</a:t>
            </a: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S </a:t>
            </a: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→ </a:t>
            </a:r>
            <a:r>
              <a:rPr lang="en-US" altLang="zh-CN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CbBA</a:t>
            </a: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• 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  A → A • ab</a:t>
            </a:r>
          </a:p>
        </p:txBody>
      </p:sp>
      <p:sp>
        <p:nvSpPr>
          <p:cNvPr id="1738794" name="Text Box 42"/>
          <p:cNvSpPr txBox="1">
            <a:spLocks noChangeArrowheads="1"/>
          </p:cNvSpPr>
          <p:nvPr/>
        </p:nvSpPr>
        <p:spPr bwMode="auto">
          <a:xfrm>
            <a:off x="7823200" y="514985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13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 → Aa • b</a:t>
            </a:r>
          </a:p>
        </p:txBody>
      </p:sp>
      <p:sp>
        <p:nvSpPr>
          <p:cNvPr id="1738795" name="Text Box 43"/>
          <p:cNvSpPr txBox="1">
            <a:spLocks noChangeArrowheads="1"/>
          </p:cNvSpPr>
          <p:nvPr/>
        </p:nvSpPr>
        <p:spPr bwMode="auto">
          <a:xfrm>
            <a:off x="7824788" y="616267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14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:</a:t>
            </a:r>
            <a:endParaRPr lang="en-US" altLang="zh-CN" b="1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 → Aab • </a:t>
            </a:r>
          </a:p>
        </p:txBody>
      </p:sp>
      <p:sp>
        <p:nvSpPr>
          <p:cNvPr id="14382" name="Line 44"/>
          <p:cNvSpPr>
            <a:spLocks noChangeShapeType="1"/>
          </p:cNvSpPr>
          <p:nvPr/>
        </p:nvSpPr>
        <p:spPr bwMode="auto">
          <a:xfrm>
            <a:off x="8688388" y="4719638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38797" name="Text Box 45"/>
          <p:cNvSpPr txBox="1">
            <a:spLocks noChangeArrowheads="1"/>
          </p:cNvSpPr>
          <p:nvPr/>
        </p:nvSpPr>
        <p:spPr bwMode="auto">
          <a:xfrm>
            <a:off x="8688389" y="4784726"/>
            <a:ext cx="288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00717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05000" y="520701"/>
            <a:ext cx="8382000" cy="3052763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由图可知，项目集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10</a:t>
            </a:r>
            <a:r>
              <a:rPr lang="zh-CN" altLang="en-US" sz="1800" b="1">
                <a:latin typeface="Times New Roman" panose="02020603050405020304" pitchFamily="18" charset="0"/>
              </a:rPr>
              <a:t>＝｛</a:t>
            </a:r>
            <a:r>
              <a:rPr lang="en-US" altLang="zh-CN" sz="1800" b="1">
                <a:latin typeface="Times New Roman" panose="02020603050405020304" pitchFamily="18" charset="0"/>
              </a:rPr>
              <a:t>S ∷</a:t>
            </a:r>
            <a:r>
              <a:rPr lang="zh-CN" altLang="en-US" sz="1800" b="1">
                <a:latin typeface="Times New Roman" panose="02020603050405020304" pitchFamily="18" charset="0"/>
              </a:rPr>
              <a:t>＝Ｃ</a:t>
            </a:r>
            <a:r>
              <a:rPr lang="en-US" altLang="zh-CN" sz="1800" b="1">
                <a:latin typeface="Times New Roman" panose="02020603050405020304" pitchFamily="18" charset="0"/>
              </a:rPr>
              <a:t>bBa· </a:t>
            </a:r>
            <a:r>
              <a:rPr lang="zh-CN" altLang="en-US" sz="1800" b="1">
                <a:latin typeface="Times New Roman" panose="02020603050405020304" pitchFamily="18" charset="0"/>
              </a:rPr>
              <a:t>，Ａ ∷＝Ａ</a:t>
            </a:r>
            <a:r>
              <a:rPr lang="en-US" altLang="zh-CN" sz="1800" b="1">
                <a:latin typeface="Times New Roman" panose="02020603050405020304" pitchFamily="18" charset="0"/>
              </a:rPr>
              <a:t>·ab</a:t>
            </a:r>
            <a:r>
              <a:rPr lang="zh-CN" altLang="en-US" sz="1800" b="1">
                <a:latin typeface="Times New Roman" panose="02020603050405020304" pitchFamily="18" charset="0"/>
              </a:rPr>
              <a:t>｝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存在“移进</a:t>
            </a:r>
            <a:r>
              <a:rPr lang="en-US" altLang="zh-CN" sz="1800" b="1">
                <a:latin typeface="Times New Roman" panose="02020603050405020304" pitchFamily="18" charset="0"/>
              </a:rPr>
              <a:t>---</a:t>
            </a:r>
            <a:r>
              <a:rPr lang="zh-CN" altLang="en-US" sz="1800" b="1">
                <a:latin typeface="Times New Roman" panose="02020603050405020304" pitchFamily="18" charset="0"/>
              </a:rPr>
              <a:t>归约”冲突，由于</a:t>
            </a: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zh-CN" altLang="en-US" sz="1800" b="1">
                <a:latin typeface="Times New Roman" panose="02020603050405020304" pitchFamily="18" charset="0"/>
              </a:rPr>
              <a:t>）＝｛＃｝与｛</a:t>
            </a:r>
            <a:r>
              <a:rPr lang="en-US" altLang="zh-CN" sz="1800" b="1">
                <a:latin typeface="Times New Roman" panose="02020603050405020304" pitchFamily="18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</a:rPr>
              <a:t>｝</a:t>
            </a: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</a:rPr>
              <a:t>不相交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故上述冲突可通过</a:t>
            </a:r>
            <a:r>
              <a:rPr lang="en-US" altLang="zh-CN" sz="1800" b="1">
                <a:latin typeface="Times New Roman" panose="02020603050405020304" pitchFamily="18" charset="0"/>
              </a:rPr>
              <a:t>SLR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）规则得到解决 </a:t>
            </a:r>
            <a:r>
              <a:rPr lang="en-US" altLang="zh-CN" sz="1800" b="1">
                <a:latin typeface="Times New Roman" panose="02020603050405020304" pitchFamily="18" charset="0"/>
              </a:rPr>
              <a:t>.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项目集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8</a:t>
            </a:r>
            <a:r>
              <a:rPr lang="zh-CN" altLang="en-US" sz="1800" b="1">
                <a:latin typeface="Times New Roman" panose="02020603050405020304" pitchFamily="18" charset="0"/>
              </a:rPr>
              <a:t>＝｛Ｃ ∷＝</a:t>
            </a:r>
            <a:r>
              <a:rPr lang="en-US" altLang="zh-CN" sz="1800" b="1">
                <a:latin typeface="Times New Roman" panose="02020603050405020304" pitchFamily="18" charset="0"/>
              </a:rPr>
              <a:t>a·</a:t>
            </a:r>
            <a:r>
              <a:rPr lang="zh-CN" altLang="en-US" sz="1800" b="1">
                <a:latin typeface="Times New Roman" panose="02020603050405020304" pitchFamily="18" charset="0"/>
              </a:rPr>
              <a:t>，Ｄ ∷＝</a:t>
            </a:r>
            <a:r>
              <a:rPr lang="en-US" altLang="zh-CN" sz="1800" b="1">
                <a:latin typeface="Times New Roman" panose="02020603050405020304" pitchFamily="18" charset="0"/>
              </a:rPr>
              <a:t>a·</a:t>
            </a:r>
            <a:r>
              <a:rPr lang="zh-CN" altLang="en-US" sz="1800" b="1">
                <a:latin typeface="Times New Roman" panose="02020603050405020304" pitchFamily="18" charset="0"/>
              </a:rPr>
              <a:t>｝中，含有归约冲突项目，由于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zh-CN" altLang="en-US" sz="1800" b="1">
                <a:latin typeface="Times New Roman" panose="02020603050405020304" pitchFamily="18" charset="0"/>
              </a:rPr>
              <a:t>（Ｃ）＝｛</a:t>
            </a:r>
            <a:r>
              <a:rPr lang="en-US" altLang="zh-CN" sz="1800" b="1">
                <a:latin typeface="Times New Roman" panose="02020603050405020304" pitchFamily="18" charset="0"/>
              </a:rPr>
              <a:t>b,a</a:t>
            </a:r>
            <a:r>
              <a:rPr lang="zh-CN" altLang="en-US" sz="1800" b="1">
                <a:latin typeface="Times New Roman" panose="02020603050405020304" pitchFamily="18" charset="0"/>
              </a:rPr>
              <a:t>｝与</a:t>
            </a: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zh-CN" altLang="en-US" sz="1800" b="1">
                <a:latin typeface="Times New Roman" panose="02020603050405020304" pitchFamily="18" charset="0"/>
              </a:rPr>
              <a:t>（Ｄ）＝｛</a:t>
            </a:r>
            <a:r>
              <a:rPr lang="en-US" altLang="zh-CN" sz="1800" b="1">
                <a:latin typeface="Times New Roman" panose="02020603050405020304" pitchFamily="18" charset="0"/>
              </a:rPr>
              <a:t>b</a:t>
            </a:r>
            <a:r>
              <a:rPr lang="zh-CN" altLang="en-US" sz="1800" b="1">
                <a:latin typeface="Times New Roman" panose="02020603050405020304" pitchFamily="18" charset="0"/>
              </a:rPr>
              <a:t>｝</a:t>
            </a: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</a:rPr>
              <a:t>相交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故不能用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zh-CN" altLang="en-US" sz="1800" b="1">
                <a:latin typeface="Times New Roman" panose="02020603050405020304" pitchFamily="18" charset="0"/>
              </a:rPr>
              <a:t>ＬＲ（１）方法简单地解决项目冲突。产生这种困境的原因是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SLR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）分析方法包含的信息还不够。例如，在分析某一个时刻：</a:t>
            </a:r>
            <a:endParaRPr lang="zh-CN" altLang="en-US" sz="1800" b="1">
              <a:solidFill>
                <a:srgbClr val="FF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29699" name="Group 3"/>
          <p:cNvGrpSpPr>
            <a:grpSpLocks/>
          </p:cNvGrpSpPr>
          <p:nvPr/>
        </p:nvGrpSpPr>
        <p:grpSpPr bwMode="auto">
          <a:xfrm>
            <a:off x="4510088" y="3716338"/>
            <a:ext cx="1439862" cy="2089150"/>
            <a:chOff x="1202" y="2205"/>
            <a:chExt cx="907" cy="1316"/>
          </a:xfrm>
        </p:grpSpPr>
        <p:sp>
          <p:nvSpPr>
            <p:cNvPr id="750596" name="Text Box 4"/>
            <p:cNvSpPr txBox="1">
              <a:spLocks noChangeArrowheads="1"/>
            </p:cNvSpPr>
            <p:nvPr/>
          </p:nvSpPr>
          <p:spPr bwMode="auto">
            <a:xfrm>
              <a:off x="1247" y="2478"/>
              <a:ext cx="862" cy="10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38100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8 I</a:t>
              </a:r>
              <a:r>
                <a:rPr lang="en-US" altLang="zh-CN" baseline="-250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8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          a</a:t>
              </a:r>
            </a:p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4 I</a:t>
              </a:r>
              <a:r>
                <a:rPr lang="en-US" altLang="zh-CN" baseline="-250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4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          b</a:t>
              </a:r>
            </a:p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2 I</a:t>
              </a:r>
              <a:r>
                <a:rPr lang="en-US" altLang="zh-CN" baseline="-250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2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          C</a:t>
              </a:r>
            </a:p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0 I</a:t>
              </a:r>
              <a:r>
                <a:rPr lang="en-US" altLang="zh-CN" baseline="-25000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0</a:t>
              </a:r>
              <a:r>
                <a:rPr lang="en-US" altLang="zh-CN">
                  <a:effectLst>
                    <a:outerShdw blurRad="38100" dist="38100" dir="2700000" algn="tl">
                      <a:srgbClr val="000000"/>
                    </a:outerShdw>
                  </a:effectLst>
                  <a:latin typeface="Times New Roman" panose="02020603050405020304" pitchFamily="18" charset="0"/>
                  <a:ea typeface="宋体" panose="02010600030101010101" pitchFamily="2" charset="-122"/>
                </a:rPr>
                <a:t>         #</a:t>
              </a:r>
            </a:p>
          </p:txBody>
        </p:sp>
        <p:grpSp>
          <p:nvGrpSpPr>
            <p:cNvPr id="29706" name="Group 5"/>
            <p:cNvGrpSpPr>
              <a:grpSpLocks/>
            </p:cNvGrpSpPr>
            <p:nvPr/>
          </p:nvGrpSpPr>
          <p:grpSpPr bwMode="auto">
            <a:xfrm>
              <a:off x="1202" y="2205"/>
              <a:ext cx="907" cy="1315"/>
              <a:chOff x="1202" y="2478"/>
              <a:chExt cx="907" cy="997"/>
            </a:xfrm>
          </p:grpSpPr>
          <p:sp>
            <p:nvSpPr>
              <p:cNvPr id="750598" name="Line 6"/>
              <p:cNvSpPr>
                <a:spLocks noChangeShapeType="1"/>
              </p:cNvSpPr>
              <p:nvPr/>
            </p:nvSpPr>
            <p:spPr bwMode="auto">
              <a:xfrm>
                <a:off x="1202" y="2478"/>
                <a:ext cx="0" cy="99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Aft>
                    <a:spcPct val="20000"/>
                  </a:spcAft>
                  <a:defRPr/>
                </a:pPr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750599" name="Line 7"/>
              <p:cNvSpPr>
                <a:spLocks noChangeShapeType="1"/>
              </p:cNvSpPr>
              <p:nvPr/>
            </p:nvSpPr>
            <p:spPr bwMode="auto">
              <a:xfrm>
                <a:off x="1655" y="2478"/>
                <a:ext cx="0" cy="99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Aft>
                    <a:spcPct val="20000"/>
                  </a:spcAft>
                  <a:defRPr/>
                </a:pPr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750600" name="Line 8"/>
              <p:cNvSpPr>
                <a:spLocks noChangeShapeType="1"/>
              </p:cNvSpPr>
              <p:nvPr/>
            </p:nvSpPr>
            <p:spPr bwMode="auto">
              <a:xfrm>
                <a:off x="2109" y="2478"/>
                <a:ext cx="0" cy="997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/>
              <a:p>
                <a:pPr algn="ctr">
                  <a:spcAft>
                    <a:spcPct val="20000"/>
                  </a:spcAft>
                  <a:defRPr/>
                </a:pPr>
                <a:endParaRPr lang="zh-CN" altLang="en-US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50601" name="Line 9"/>
            <p:cNvSpPr>
              <a:spLocks noChangeShapeType="1"/>
            </p:cNvSpPr>
            <p:nvPr/>
          </p:nvSpPr>
          <p:spPr bwMode="auto">
            <a:xfrm>
              <a:off x="1202" y="3521"/>
              <a:ext cx="90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750602" name="Text Box 10"/>
          <p:cNvSpPr txBox="1">
            <a:spLocks noChangeArrowheads="1"/>
          </p:cNvSpPr>
          <p:nvPr/>
        </p:nvSpPr>
        <p:spPr bwMode="auto">
          <a:xfrm>
            <a:off x="6815139" y="3933826"/>
            <a:ext cx="64928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bab</a:t>
            </a:r>
          </a:p>
        </p:txBody>
      </p:sp>
      <p:sp>
        <p:nvSpPr>
          <p:cNvPr id="750603" name="Line 11"/>
          <p:cNvSpPr>
            <a:spLocks noChangeShapeType="1"/>
          </p:cNvSpPr>
          <p:nvPr/>
        </p:nvSpPr>
        <p:spPr bwMode="auto">
          <a:xfrm flipV="1">
            <a:off x="6958013" y="4292601"/>
            <a:ext cx="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50604" name="Group 12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29703" name="Picture 13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704" name="Picture 14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7241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0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676400" y="1524000"/>
            <a:ext cx="8534400" cy="4572000"/>
          </a:xfrm>
        </p:spPr>
        <p:txBody>
          <a:bodyPr/>
          <a:lstStyle/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latin typeface="宋体" panose="02010600030101010101" pitchFamily="2" charset="-122"/>
              </a:rPr>
              <a:t>  </a:t>
            </a:r>
            <a:r>
              <a:rPr lang="zh-CN" altLang="en-US" sz="2000" b="1" dirty="0">
                <a:latin typeface="Times New Roman" panose="02020603050405020304" pitchFamily="18" charset="0"/>
              </a:rPr>
              <a:t>此时桟顶状态为</a:t>
            </a:r>
            <a:r>
              <a:rPr lang="en-US" altLang="zh-CN" sz="2000" b="1" dirty="0">
                <a:latin typeface="Times New Roman" panose="02020603050405020304" pitchFamily="18" charset="0"/>
              </a:rPr>
              <a:t>8(I8),</a:t>
            </a:r>
            <a:r>
              <a:rPr lang="zh-CN" altLang="en-US" sz="2000" b="1" dirty="0">
                <a:latin typeface="Times New Roman" panose="02020603050405020304" pitchFamily="18" charset="0"/>
              </a:rPr>
              <a:t>桟顶符号为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，对于下一个输入的符号为</a:t>
            </a:r>
            <a:r>
              <a:rPr lang="en-US" altLang="zh-CN" sz="2000" b="1" dirty="0">
                <a:latin typeface="Times New Roman" panose="02020603050405020304" pitchFamily="18" charset="0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</a:rPr>
              <a:t>时，此时，由规则</a:t>
            </a:r>
            <a:r>
              <a:rPr lang="en-US" altLang="zh-CN" sz="2000" b="1" dirty="0">
                <a:latin typeface="Times New Roman" panose="02020603050405020304" pitchFamily="18" charset="0"/>
              </a:rPr>
              <a:t>C ∷</a:t>
            </a:r>
            <a:r>
              <a:rPr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和</a:t>
            </a:r>
            <a:r>
              <a:rPr lang="en-US" altLang="zh-CN" sz="2000" b="1" dirty="0">
                <a:latin typeface="Times New Roman" panose="02020603050405020304" pitchFamily="18" charset="0"/>
              </a:rPr>
              <a:t>D ∷</a:t>
            </a:r>
            <a:r>
              <a:rPr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 </a:t>
            </a:r>
            <a:r>
              <a:rPr lang="zh-CN" altLang="en-US" sz="2000" b="1" dirty="0">
                <a:latin typeface="Times New Roman" panose="02020603050405020304" pitchFamily="18" charset="0"/>
              </a:rPr>
              <a:t>，是将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归约成</a:t>
            </a:r>
            <a:r>
              <a:rPr lang="en-US" altLang="zh-CN" sz="2000" b="1" dirty="0">
                <a:latin typeface="Times New Roman" panose="02020603050405020304" pitchFamily="18" charset="0"/>
              </a:rPr>
              <a:t>C</a:t>
            </a:r>
            <a:r>
              <a:rPr lang="zh-CN" altLang="en-US" sz="2000" b="1" dirty="0">
                <a:latin typeface="Times New Roman" panose="02020603050405020304" pitchFamily="18" charset="0"/>
              </a:rPr>
              <a:t>还是</a:t>
            </a:r>
            <a:r>
              <a:rPr lang="en-US" altLang="zh-CN" sz="2000" b="1" dirty="0">
                <a:latin typeface="Times New Roman" panose="02020603050405020304" pitchFamily="18" charset="0"/>
              </a:rPr>
              <a:t>D</a:t>
            </a:r>
            <a:r>
              <a:rPr lang="zh-CN" altLang="en-US" sz="2000" b="1" dirty="0">
                <a:latin typeface="Times New Roman" panose="02020603050405020304" pitchFamily="18" charset="0"/>
              </a:rPr>
              <a:t>呢？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如果将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归约成</a:t>
            </a:r>
            <a:r>
              <a:rPr lang="en-US" altLang="zh-CN" sz="2000" b="1" dirty="0">
                <a:latin typeface="Times New Roman" panose="02020603050405020304" pitchFamily="18" charset="0"/>
              </a:rPr>
              <a:t>C,</a:t>
            </a:r>
            <a:r>
              <a:rPr lang="zh-CN" altLang="en-US" sz="2000" b="1" dirty="0">
                <a:latin typeface="Times New Roman" panose="02020603050405020304" pitchFamily="18" charset="0"/>
              </a:rPr>
              <a:t>此时桟中就变成＃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CbC</a:t>
            </a:r>
            <a:r>
              <a:rPr lang="en-US" altLang="zh-CN" sz="2000" b="1" dirty="0">
                <a:latin typeface="Times New Roman" panose="02020603050405020304" pitchFamily="18" charset="0"/>
              </a:rPr>
              <a:t>,</a:t>
            </a:r>
            <a:r>
              <a:rPr lang="zh-CN" altLang="en-US" sz="2000" b="1" dirty="0">
                <a:latin typeface="Times New Roman" panose="02020603050405020304" pitchFamily="18" charset="0"/>
              </a:rPr>
              <a:t>然后再读入</a:t>
            </a:r>
            <a:r>
              <a:rPr lang="en-US" altLang="zh-CN" sz="2000" b="1" dirty="0">
                <a:latin typeface="Times New Roman" panose="02020603050405020304" pitchFamily="18" charset="0"/>
              </a:rPr>
              <a:t>b,</a:t>
            </a:r>
            <a:r>
              <a:rPr lang="zh-CN" altLang="en-US" sz="2000" b="1" dirty="0">
                <a:latin typeface="Times New Roman" panose="02020603050405020304" pitchFamily="18" charset="0"/>
              </a:rPr>
              <a:t>桟中就变成＃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CbCb</a:t>
            </a:r>
            <a:r>
              <a:rPr lang="en-US" altLang="zh-CN" sz="2000" b="1" dirty="0">
                <a:latin typeface="Times New Roman" panose="02020603050405020304" pitchFamily="18" charset="0"/>
              </a:rPr>
              <a:t>,</a:t>
            </a:r>
            <a:r>
              <a:rPr lang="zh-CN" altLang="en-US" sz="2000" b="1" dirty="0">
                <a:latin typeface="Times New Roman" panose="02020603050405020304" pitchFamily="18" charset="0"/>
              </a:rPr>
              <a:t>而该文法不存在活前缀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CbCb</a:t>
            </a:r>
            <a:r>
              <a:rPr lang="zh-CN" altLang="en-US" sz="2000" b="1" dirty="0">
                <a:latin typeface="Times New Roman" panose="02020603050405020304" pitchFamily="18" charset="0"/>
              </a:rPr>
              <a:t>，因为分析桟中应该全是活前缀。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如果将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归约成</a:t>
            </a:r>
            <a:r>
              <a:rPr lang="en-US" altLang="zh-CN" sz="2000" b="1" dirty="0">
                <a:latin typeface="Times New Roman" panose="02020603050405020304" pitchFamily="18" charset="0"/>
              </a:rPr>
              <a:t>D,</a:t>
            </a:r>
            <a:r>
              <a:rPr lang="zh-CN" altLang="en-US" sz="2000" b="1" dirty="0">
                <a:latin typeface="Times New Roman" panose="02020603050405020304" pitchFamily="18" charset="0"/>
              </a:rPr>
              <a:t>则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CbDb</a:t>
            </a:r>
            <a:r>
              <a:rPr lang="zh-CN" altLang="en-US" sz="2000" b="1" dirty="0">
                <a:latin typeface="Times New Roman" panose="02020603050405020304" pitchFamily="18" charset="0"/>
              </a:rPr>
              <a:t>是活前缀，</a:t>
            </a:r>
            <a:r>
              <a:rPr lang="en-US" altLang="zh-CN" sz="2000" b="1" dirty="0">
                <a:latin typeface="Times New Roman" panose="02020603050405020304" pitchFamily="18" charset="0"/>
              </a:rPr>
              <a:t>Db</a:t>
            </a:r>
            <a:r>
              <a:rPr lang="zh-CN" altLang="en-US" sz="2000" b="1" dirty="0">
                <a:latin typeface="Times New Roman" panose="02020603050405020304" pitchFamily="18" charset="0"/>
              </a:rPr>
              <a:t>是句柄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（</a:t>
            </a:r>
            <a:r>
              <a:rPr kumimoji="1"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Ｂ∷＝Ｄ</a:t>
            </a:r>
            <a:r>
              <a:rPr kumimoji="1"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是文法规则），</a:t>
            </a:r>
            <a:r>
              <a:rPr lang="zh-CN" altLang="en-US" sz="2000" b="1" dirty="0">
                <a:latin typeface="Times New Roman" panose="02020603050405020304" pitchFamily="18" charset="0"/>
              </a:rPr>
              <a:t>为什么用</a:t>
            </a:r>
            <a:r>
              <a:rPr lang="en-US" altLang="zh-CN" sz="2000" b="1" dirty="0">
                <a:latin typeface="Times New Roman" panose="02020603050405020304" pitchFamily="18" charset="0"/>
              </a:rPr>
              <a:t>D ∷</a:t>
            </a:r>
            <a:r>
              <a:rPr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规则归约，而不用</a:t>
            </a:r>
            <a:r>
              <a:rPr lang="en-US" altLang="zh-CN" sz="2000" b="1" dirty="0">
                <a:latin typeface="Times New Roman" panose="02020603050405020304" pitchFamily="18" charset="0"/>
              </a:rPr>
              <a:t>C ∷</a:t>
            </a:r>
            <a:r>
              <a:rPr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</a:rPr>
              <a:t>规则归约，这说明</a:t>
            </a:r>
            <a:r>
              <a:rPr lang="en-US" altLang="zh-CN" sz="2000" b="1" dirty="0">
                <a:latin typeface="Times New Roman" panose="02020603050405020304" pitchFamily="18" charset="0"/>
              </a:rPr>
              <a:t>SLR(1)</a:t>
            </a:r>
            <a:r>
              <a:rPr lang="zh-CN" altLang="en-US" sz="2000" b="1" dirty="0">
                <a:latin typeface="Times New Roman" panose="02020603050405020304" pitchFamily="18" charset="0"/>
              </a:rPr>
              <a:t>分析方法包含的信息还不够。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所以在归约时，不但要向前看一个符号，而且还要看桟中符号串情况，才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可以知道用某种规则归约，为了解决这个问题，我们必须将原</a:t>
            </a:r>
            <a:r>
              <a:rPr lang="en-US" altLang="zh-CN" sz="2000" b="1" dirty="0">
                <a:latin typeface="Times New Roman" panose="02020603050405020304" pitchFamily="18" charset="0"/>
              </a:rPr>
              <a:t>LR(0)</a:t>
            </a:r>
            <a:r>
              <a:rPr lang="zh-CN" altLang="en-US" sz="2000" b="1" dirty="0">
                <a:latin typeface="Times New Roman" panose="02020603050405020304" pitchFamily="18" charset="0"/>
              </a:rPr>
              <a:t>的项目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定义加以扩充，而变成</a:t>
            </a:r>
            <a:r>
              <a:rPr lang="en-US" altLang="zh-CN" sz="2000" b="1" dirty="0">
                <a:latin typeface="Times New Roman" panose="02020603050405020304" pitchFamily="18" charset="0"/>
              </a:rPr>
              <a:t>LR(1</a:t>
            </a:r>
            <a:r>
              <a:rPr lang="zh-CN" altLang="en-US" sz="2000" b="1" dirty="0">
                <a:latin typeface="Times New Roman" panose="02020603050405020304" pitchFamily="18" charset="0"/>
              </a:rPr>
              <a:t>）项目，也就是说，还要看桟中活前缀是什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么，再选择归约，即项目Ｄ ∷＝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a·</a:t>
            </a:r>
            <a:r>
              <a:rPr lang="zh-CN" altLang="en-US" sz="2000" b="1" dirty="0">
                <a:latin typeface="Times New Roman" panose="02020603050405020304" pitchFamily="18" charset="0"/>
              </a:rPr>
              <a:t>对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Cba</a:t>
            </a:r>
            <a:r>
              <a:rPr lang="zh-CN" altLang="en-US" sz="2000" b="1" dirty="0">
                <a:latin typeface="Times New Roman" panose="02020603050405020304" pitchFamily="18" charset="0"/>
              </a:rPr>
              <a:t>有效，而项目 </a:t>
            </a:r>
            <a:r>
              <a:rPr lang="en-US" altLang="zh-CN" sz="2000" b="1" dirty="0">
                <a:latin typeface="Times New Roman" panose="02020603050405020304" pitchFamily="18" charset="0"/>
              </a:rPr>
              <a:t>C ∷</a:t>
            </a:r>
            <a:r>
              <a:rPr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lang="en-US" altLang="zh-CN" sz="2000" b="1" dirty="0">
                <a:latin typeface="Times New Roman" panose="02020603050405020304" pitchFamily="18" charset="0"/>
              </a:rPr>
              <a:t>a·</a:t>
            </a:r>
            <a:r>
              <a:rPr lang="zh-CN" altLang="en-US" sz="2000" b="1" dirty="0">
                <a:latin typeface="Times New Roman" panose="02020603050405020304" pitchFamily="18" charset="0"/>
              </a:rPr>
              <a:t>对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Cba</a:t>
            </a:r>
            <a:r>
              <a:rPr lang="zh-CN" altLang="en-US" sz="2000" b="1" dirty="0">
                <a:latin typeface="Times New Roman" panose="02020603050405020304" pitchFamily="18" charset="0"/>
              </a:rPr>
              <a:t>无效。</a:t>
            </a:r>
          </a:p>
        </p:txBody>
      </p:sp>
      <p:sp>
        <p:nvSpPr>
          <p:cNvPr id="751622" name="AutoShape 6"/>
          <p:cNvSpPr>
            <a:spLocks noChangeArrowheads="1"/>
          </p:cNvSpPr>
          <p:nvPr/>
        </p:nvSpPr>
        <p:spPr bwMode="auto">
          <a:xfrm>
            <a:off x="1676400" y="838200"/>
            <a:ext cx="8686800" cy="58674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51623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0726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27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51626" name="AutoShape 10"/>
          <p:cNvSpPr>
            <a:spLocks noChangeArrowheads="1"/>
          </p:cNvSpPr>
          <p:nvPr/>
        </p:nvSpPr>
        <p:spPr bwMode="gray">
          <a:xfrm>
            <a:off x="23622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5. 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825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52600" y="1585914"/>
            <a:ext cx="8726488" cy="4967287"/>
          </a:xfrm>
        </p:spPr>
        <p:txBody>
          <a:bodyPr/>
          <a:lstStyle/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000" b="1">
                <a:solidFill>
                  <a:srgbClr val="FF0066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sz="2000" b="1">
                <a:solidFill>
                  <a:srgbClr val="FF0066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000" b="1">
                <a:solidFill>
                  <a:srgbClr val="FF0066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sz="2000" b="1">
                <a:latin typeface="Times New Roman" panose="02020603050405020304" pitchFamily="18" charset="0"/>
              </a:rPr>
              <a:t>LR</a:t>
            </a:r>
            <a:r>
              <a:rPr lang="zh-CN" altLang="en-US" sz="2000" b="1">
                <a:latin typeface="Times New Roman" panose="02020603050405020304" pitchFamily="18" charset="0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</a:rPr>
              <a:t>1</a:t>
            </a:r>
            <a:r>
              <a:rPr lang="zh-CN" altLang="en-US" sz="2000" b="1">
                <a:latin typeface="Times New Roman" panose="02020603050405020304" pitchFamily="18" charset="0"/>
              </a:rPr>
              <a:t>）项目</a:t>
            </a:r>
            <a:r>
              <a:rPr lang="zh-CN" altLang="en-US" sz="2000" b="1">
                <a:solidFill>
                  <a:srgbClr val="00FFFF"/>
                </a:solidFill>
                <a:latin typeface="Times New Roman" panose="02020603050405020304" pitchFamily="18" charset="0"/>
              </a:rPr>
              <a:t>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solidFill>
                  <a:schemeClr val="hlink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b="1">
                <a:solidFill>
                  <a:schemeClr val="hlink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solidFill>
                  <a:schemeClr val="hlink"/>
                </a:solidFill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</a:rPr>
              <a:t>定义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1800"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所谓一个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）项目［</a:t>
            </a:r>
            <a:r>
              <a:rPr lang="en-US" altLang="zh-CN" sz="1800" b="1">
                <a:latin typeface="Times New Roman" panose="02020603050405020304" pitchFamily="18" charset="0"/>
              </a:rPr>
              <a:t>A∷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α·β,a</a:t>
            </a:r>
            <a:r>
              <a:rPr lang="zh-CN" altLang="en-US" sz="1800" b="1">
                <a:latin typeface="Times New Roman" panose="02020603050405020304" pitchFamily="18" charset="0"/>
              </a:rPr>
              <a:t>］对活前缀</a:t>
            </a:r>
            <a:r>
              <a:rPr lang="en-US" altLang="zh-CN" sz="1800" b="1">
                <a:latin typeface="Times New Roman" panose="02020603050405020304" pitchFamily="18" charset="0"/>
              </a:rPr>
              <a:t>γ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δα</a:t>
            </a:r>
            <a:r>
              <a:rPr lang="zh-CN" altLang="en-US" sz="1800" b="1">
                <a:latin typeface="Times New Roman" panose="02020603050405020304" pitchFamily="18" charset="0"/>
              </a:rPr>
              <a:t>有效，是指存在规范推导          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           </a:t>
            </a:r>
            <a:r>
              <a:rPr lang="en-US" altLang="zh-CN" sz="1800" b="1">
                <a:latin typeface="Times New Roman" panose="02020603050405020304" pitchFamily="18" charset="0"/>
              </a:rPr>
              <a:t>S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*δAω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δαβω(</a:t>
            </a:r>
            <a:r>
              <a:rPr lang="zh-CN" altLang="en-US" sz="1800" b="1">
                <a:latin typeface="Times New Roman" panose="02020603050405020304" pitchFamily="18" charset="0"/>
              </a:rPr>
              <a:t>显然</a:t>
            </a:r>
            <a:r>
              <a:rPr lang="en-US" altLang="zh-CN" sz="1800" b="1">
                <a:latin typeface="Times New Roman" panose="02020603050405020304" pitchFamily="18" charset="0"/>
              </a:rPr>
              <a:t>δαβ</a:t>
            </a:r>
            <a:r>
              <a:rPr lang="zh-CN" altLang="en-US" sz="1800" b="1">
                <a:latin typeface="Times New Roman" panose="02020603050405020304" pitchFamily="18" charset="0"/>
              </a:rPr>
              <a:t>是可归约活前缀）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其中满足下列条件：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solidFill>
                  <a:schemeClr val="hlink"/>
                </a:solidFill>
                <a:latin typeface="Times New Roman" panose="02020603050405020304" pitchFamily="18" charset="0"/>
              </a:rPr>
              <a:t>           </a:t>
            </a: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</a:rPr>
              <a:t>① </a:t>
            </a:r>
            <a:r>
              <a:rPr lang="zh-CN" altLang="en-US" sz="1800" b="1">
                <a:latin typeface="Times New Roman" panose="02020603050405020304" pitchFamily="18" charset="0"/>
              </a:rPr>
              <a:t>当</a:t>
            </a:r>
            <a:r>
              <a:rPr lang="en-US" altLang="zh-CN" sz="1800" b="1">
                <a:latin typeface="Times New Roman" panose="02020603050405020304" pitchFamily="18" charset="0"/>
              </a:rPr>
              <a:t>ω≠ε</a:t>
            </a:r>
            <a:r>
              <a:rPr lang="zh-CN" altLang="en-US" sz="1800" b="1">
                <a:latin typeface="Times New Roman" panose="02020603050405020304" pitchFamily="18" charset="0"/>
              </a:rPr>
              <a:t>时，</a:t>
            </a:r>
            <a:r>
              <a:rPr lang="en-US" altLang="zh-CN" sz="1800" b="1">
                <a:latin typeface="Times New Roman" panose="02020603050405020304" pitchFamily="18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</a:rPr>
              <a:t>是</a:t>
            </a:r>
            <a:r>
              <a:rPr lang="en-US" altLang="zh-CN" sz="1800" b="1">
                <a:latin typeface="Times New Roman" panose="02020603050405020304" pitchFamily="18" charset="0"/>
              </a:rPr>
              <a:t>ω</a:t>
            </a:r>
            <a:r>
              <a:rPr lang="zh-CN" altLang="en-US" sz="1800" b="1">
                <a:latin typeface="Times New Roman" panose="02020603050405020304" pitchFamily="18" charset="0"/>
              </a:rPr>
              <a:t>首符号；   </a:t>
            </a: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</a:rPr>
              <a:t>②</a:t>
            </a:r>
            <a:r>
              <a:rPr lang="zh-CN" altLang="en-US" sz="1800" b="1">
                <a:latin typeface="Times New Roman" panose="02020603050405020304" pitchFamily="18" charset="0"/>
              </a:rPr>
              <a:t>当</a:t>
            </a:r>
            <a:r>
              <a:rPr lang="en-US" altLang="zh-CN" sz="1800" b="1">
                <a:latin typeface="Times New Roman" panose="02020603050405020304" pitchFamily="18" charset="0"/>
              </a:rPr>
              <a:t>ω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ε</a:t>
            </a:r>
            <a:r>
              <a:rPr lang="zh-CN" altLang="en-US" sz="1800" b="1">
                <a:latin typeface="Times New Roman" panose="02020603050405020304" pitchFamily="18" charset="0"/>
              </a:rPr>
              <a:t>时，</a:t>
            </a:r>
            <a:r>
              <a:rPr lang="en-US" altLang="zh-CN" sz="1800" b="1">
                <a:latin typeface="Times New Roman" panose="02020603050405020304" pitchFamily="18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</a:rPr>
              <a:t>＝＃。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例如上例文法，因有一个规范推导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           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zh-CN" altLang="en-US" sz="1800" b="1">
                <a:latin typeface="Times New Roman" panose="02020603050405020304" pitchFamily="18" charset="0"/>
              </a:rPr>
              <a:t>Ｃ</a:t>
            </a:r>
            <a:r>
              <a:rPr lang="en-US" altLang="zh-CN" sz="1800" b="1">
                <a:latin typeface="Times New Roman" panose="02020603050405020304" pitchFamily="18" charset="0"/>
              </a:rPr>
              <a:t>bBA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zh-CN" altLang="en-US" sz="1800" b="1">
                <a:latin typeface="Times New Roman" panose="02020603050405020304" pitchFamily="18" charset="0"/>
              </a:rPr>
              <a:t>Ｃ</a:t>
            </a:r>
            <a:r>
              <a:rPr lang="en-US" altLang="zh-CN" sz="1800" b="1">
                <a:latin typeface="Times New Roman" panose="02020603050405020304" pitchFamily="18" charset="0"/>
              </a:rPr>
              <a:t>bBab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CbDbab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         </a:t>
            </a:r>
            <a:r>
              <a:rPr lang="zh-CN" altLang="en-US" sz="1800" b="1">
                <a:latin typeface="Times New Roman" panose="02020603050405020304" pitchFamily="18" charset="0"/>
              </a:rPr>
              <a:t>即  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*</a:t>
            </a:r>
            <a:r>
              <a:rPr lang="zh-CN" altLang="en-US" sz="1800" b="1">
                <a:latin typeface="Times New Roman" panose="02020603050405020304" pitchFamily="18" charset="0"/>
              </a:rPr>
              <a:t>Ｃ</a:t>
            </a:r>
            <a:r>
              <a:rPr lang="en-US" altLang="zh-CN" sz="1800" b="1">
                <a:latin typeface="Times New Roman" panose="02020603050405020304" pitchFamily="18" charset="0"/>
              </a:rPr>
              <a:t>bBab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CbDbab 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通过上面的定义中分别令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           </a:t>
            </a:r>
            <a:r>
              <a:rPr lang="en-US" altLang="zh-CN" sz="1800" b="1">
                <a:latin typeface="Times New Roman" panose="02020603050405020304" pitchFamily="18" charset="0"/>
              </a:rPr>
              <a:t>δ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Cb</a:t>
            </a:r>
            <a:r>
              <a:rPr lang="zh-CN" altLang="en-US" sz="1800" b="1">
                <a:latin typeface="Times New Roman" panose="02020603050405020304" pitchFamily="18" charset="0"/>
              </a:rPr>
              <a:t>，Ａ＝Ｂ，</a:t>
            </a:r>
            <a:r>
              <a:rPr lang="en-US" altLang="zh-CN" sz="1800" b="1">
                <a:latin typeface="Times New Roman" panose="02020603050405020304" pitchFamily="18" charset="0"/>
              </a:rPr>
              <a:t>α</a:t>
            </a:r>
            <a:r>
              <a:rPr lang="zh-CN" altLang="en-US" sz="1800" b="1">
                <a:latin typeface="Times New Roman" panose="02020603050405020304" pitchFamily="18" charset="0"/>
              </a:rPr>
              <a:t>＝Ｄ，</a:t>
            </a:r>
            <a:r>
              <a:rPr lang="en-US" altLang="zh-CN" sz="1800" b="1">
                <a:latin typeface="Times New Roman" panose="02020603050405020304" pitchFamily="18" charset="0"/>
              </a:rPr>
              <a:t>β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b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ω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ab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故ＬＲ（１）项目［Ｂ∷＝Ｄ</a:t>
            </a:r>
            <a:r>
              <a:rPr lang="en-US" altLang="zh-CN" sz="1800" b="1">
                <a:latin typeface="Times New Roman" panose="02020603050405020304" pitchFamily="18" charset="0"/>
              </a:rPr>
              <a:t>·b,a</a:t>
            </a:r>
            <a:r>
              <a:rPr lang="zh-CN" altLang="en-US" sz="1800" b="1">
                <a:latin typeface="Times New Roman" panose="02020603050405020304" pitchFamily="18" charset="0"/>
              </a:rPr>
              <a:t>］对活前缀</a:t>
            </a:r>
            <a:r>
              <a:rPr lang="en-US" altLang="zh-CN" sz="1800" b="1">
                <a:latin typeface="Times New Roman" panose="02020603050405020304" pitchFamily="18" charset="0"/>
              </a:rPr>
              <a:t>γ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CbD</a:t>
            </a:r>
            <a:r>
              <a:rPr lang="zh-CN" altLang="en-US" sz="1800" b="1">
                <a:latin typeface="Times New Roman" panose="02020603050405020304" pitchFamily="18" charset="0"/>
              </a:rPr>
              <a:t>有效。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再看它的另一个规范推导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            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CbBA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CbBab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CbDbab 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Cbabab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         </a:t>
            </a:r>
            <a:r>
              <a:rPr lang="zh-CN" altLang="en-US" sz="1800" b="1">
                <a:latin typeface="Times New Roman" panose="02020603050405020304" pitchFamily="18" charset="0"/>
              </a:rPr>
              <a:t>即   </a:t>
            </a:r>
            <a:r>
              <a:rPr lang="en-US" altLang="zh-CN" sz="1800" b="1">
                <a:latin typeface="Times New Roman" panose="02020603050405020304" pitchFamily="18" charset="0"/>
              </a:rPr>
              <a:t>S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* </a:t>
            </a:r>
            <a:r>
              <a:rPr lang="en-US" altLang="zh-CN" sz="1800" b="1">
                <a:latin typeface="Times New Roman" panose="02020603050405020304" pitchFamily="18" charset="0"/>
              </a:rPr>
              <a:t>CbDbab</a:t>
            </a:r>
            <a:r>
              <a:rPr lang="en-US" altLang="zh-CN" sz="1800" b="1">
                <a:latin typeface="Times New Roman" panose="02020603050405020304" pitchFamily="18" charset="0"/>
                <a:sym typeface="Symbol" panose="05050102010706020507" pitchFamily="18" charset="2"/>
              </a:rPr>
              <a:t></a:t>
            </a:r>
            <a:r>
              <a:rPr lang="en-US" altLang="zh-CN" sz="1800" b="1">
                <a:latin typeface="Times New Roman" panose="02020603050405020304" pitchFamily="18" charset="0"/>
              </a:rPr>
              <a:t> Cbabab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其中</a:t>
            </a:r>
            <a:r>
              <a:rPr lang="en-US" altLang="zh-CN" sz="1800" b="1">
                <a:latin typeface="Times New Roman" panose="02020603050405020304" pitchFamily="18" charset="0"/>
              </a:rPr>
              <a:t>δ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Cb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A=D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α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β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ε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ω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bab</a:t>
            </a:r>
            <a:r>
              <a:rPr lang="zh-CN" altLang="en-US" sz="1800" b="1">
                <a:latin typeface="Times New Roman" panose="02020603050405020304" pitchFamily="18" charset="0"/>
              </a:rPr>
              <a:t>，故ＬＲ（１）项目</a:t>
            </a:r>
          </a:p>
          <a:p>
            <a:pPr algn="just" eaLnBrk="1" hangingPunct="1">
              <a:lnSpc>
                <a:spcPct val="9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［Ｄ∷＝</a:t>
            </a:r>
            <a:r>
              <a:rPr lang="en-US" altLang="zh-CN" sz="1800" b="1">
                <a:latin typeface="Times New Roman" panose="02020603050405020304" pitchFamily="18" charset="0"/>
              </a:rPr>
              <a:t>a·,b</a:t>
            </a:r>
            <a:r>
              <a:rPr lang="zh-CN" altLang="en-US" sz="1800" b="1">
                <a:latin typeface="Times New Roman" panose="02020603050405020304" pitchFamily="18" charset="0"/>
              </a:rPr>
              <a:t>］对活前缀</a:t>
            </a:r>
            <a:r>
              <a:rPr lang="en-US" altLang="zh-CN" sz="1800" b="1">
                <a:latin typeface="Times New Roman" panose="02020603050405020304" pitchFamily="18" charset="0"/>
              </a:rPr>
              <a:t>γ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Cba</a:t>
            </a:r>
            <a:r>
              <a:rPr lang="zh-CN" altLang="en-US" sz="1800" b="1">
                <a:latin typeface="Times New Roman" panose="02020603050405020304" pitchFamily="18" charset="0"/>
              </a:rPr>
              <a:t>有效，应将栈顶符号</a:t>
            </a:r>
            <a:r>
              <a:rPr lang="en-US" altLang="zh-CN" sz="1800" b="1">
                <a:latin typeface="Times New Roman" panose="02020603050405020304" pitchFamily="18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</a:rPr>
              <a:t>归约为Ｄ。</a:t>
            </a:r>
          </a:p>
        </p:txBody>
      </p:sp>
      <p:sp>
        <p:nvSpPr>
          <p:cNvPr id="752643" name="Text Box 3"/>
          <p:cNvSpPr txBox="1">
            <a:spLocks noChangeArrowheads="1"/>
          </p:cNvSpPr>
          <p:nvPr/>
        </p:nvSpPr>
        <p:spPr bwMode="auto">
          <a:xfrm>
            <a:off x="8001001" y="3810001"/>
            <a:ext cx="2232025" cy="584775"/>
          </a:xfrm>
          <a:prstGeom prst="rect">
            <a:avLst/>
          </a:prstGeom>
          <a:noFill/>
          <a:ln w="34925" algn="ctr">
            <a:solidFill>
              <a:srgbClr val="FF6600"/>
            </a:solidFill>
            <a:prstDash val="dash"/>
            <a:miter lim="800000"/>
            <a:headEnd/>
            <a:tailEnd/>
          </a:ln>
          <a:effectLst>
            <a:prstShdw prst="shdw18" dist="17961" dir="13500000">
              <a:srgbClr val="FF6600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存在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A::=ab</a:t>
            </a:r>
            <a:r>
              <a:rPr lang="zh-CN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B::=Db</a:t>
            </a:r>
            <a:r>
              <a:rPr lang="zh-CN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两条规则</a:t>
            </a:r>
          </a:p>
        </p:txBody>
      </p:sp>
      <p:sp>
        <p:nvSpPr>
          <p:cNvPr id="752644" name="Text Box 4"/>
          <p:cNvSpPr txBox="1">
            <a:spLocks noChangeArrowheads="1"/>
          </p:cNvSpPr>
          <p:nvPr/>
        </p:nvSpPr>
        <p:spPr bwMode="auto">
          <a:xfrm>
            <a:off x="8382001" y="5105400"/>
            <a:ext cx="1800225" cy="338554"/>
          </a:xfrm>
          <a:prstGeom prst="rect">
            <a:avLst/>
          </a:prstGeom>
          <a:noFill/>
          <a:ln w="34925" algn="ctr">
            <a:solidFill>
              <a:srgbClr val="FF6600"/>
            </a:solidFill>
            <a:prstDash val="dash"/>
            <a:miter lim="800000"/>
            <a:headEnd/>
            <a:tailEnd/>
          </a:ln>
          <a:effectLst>
            <a:prstShdw prst="shdw18" dist="17961" dir="13500000">
              <a:srgbClr val="FF6600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存在规则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D::=a</a:t>
            </a:r>
          </a:p>
        </p:txBody>
      </p:sp>
      <p:sp>
        <p:nvSpPr>
          <p:cNvPr id="752645" name="AutoShape 5"/>
          <p:cNvSpPr>
            <a:spLocks noChangeArrowheads="1"/>
          </p:cNvSpPr>
          <p:nvPr/>
        </p:nvSpPr>
        <p:spPr bwMode="auto">
          <a:xfrm>
            <a:off x="1676400" y="838200"/>
            <a:ext cx="8686800" cy="58674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52646" name="AutoShape 6"/>
          <p:cNvSpPr>
            <a:spLocks noChangeArrowheads="1"/>
          </p:cNvSpPr>
          <p:nvPr/>
        </p:nvSpPr>
        <p:spPr bwMode="gray">
          <a:xfrm>
            <a:off x="23622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5. 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752647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1752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753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0252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2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52600" y="1905000"/>
            <a:ext cx="8610600" cy="51117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b="1">
                <a:solidFill>
                  <a:schemeClr val="hlink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000" b="1">
                <a:solidFill>
                  <a:schemeClr val="hlink"/>
                </a:solidFill>
                <a:latin typeface="Times New Roman" panose="02020603050405020304" pitchFamily="18" charset="0"/>
              </a:rPr>
              <a:t>）</a:t>
            </a:r>
            <a:r>
              <a:rPr lang="en-US" altLang="zh-CN" sz="2000" b="1">
                <a:latin typeface="Times New Roman" panose="02020603050405020304" pitchFamily="18" charset="0"/>
              </a:rPr>
              <a:t>LR</a:t>
            </a:r>
            <a:r>
              <a:rPr lang="zh-CN" altLang="en-US" sz="2000" b="1">
                <a:latin typeface="Times New Roman" panose="02020603050405020304" pitchFamily="18" charset="0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</a:rPr>
              <a:t>1</a:t>
            </a:r>
            <a:r>
              <a:rPr lang="zh-CN" altLang="en-US" sz="2000" b="1">
                <a:latin typeface="Times New Roman" panose="02020603050405020304" pitchFamily="18" charset="0"/>
              </a:rPr>
              <a:t>）项目集规范族的构造</a:t>
            </a:r>
            <a:r>
              <a:rPr lang="zh-CN" altLang="en-US" sz="1800">
                <a:latin typeface="Times New Roman" panose="02020603050405020304" pitchFamily="18" charset="0"/>
              </a:rPr>
              <a:t> 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1800"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构造有效的ＬＲ（１）项目集规范族的办法本质上和构造ＬＲ（０）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项目集规范族的办法是一样的。我们也需要两个函数</a:t>
            </a:r>
            <a:r>
              <a:rPr lang="en-US" altLang="zh-CN" sz="1800" b="1">
                <a:latin typeface="Times New Roman" panose="02020603050405020304" pitchFamily="18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和</a:t>
            </a:r>
            <a:r>
              <a:rPr lang="en-US" altLang="zh-CN" sz="1800" b="1">
                <a:latin typeface="Times New Roman" panose="02020603050405020304" pitchFamily="18" charset="0"/>
              </a:rPr>
              <a:t>GO</a:t>
            </a:r>
            <a:r>
              <a:rPr lang="zh-CN" altLang="en-US" sz="1800" b="1">
                <a:latin typeface="Times New Roman" panose="02020603050405020304" pitchFamily="18" charset="0"/>
              </a:rPr>
              <a:t>。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假定Ｉ是一个项目集，它的闭包</a:t>
            </a:r>
            <a:r>
              <a:rPr lang="en-US" altLang="zh-CN" sz="1800" b="1">
                <a:latin typeface="Times New Roman" panose="02020603050405020304" pitchFamily="18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）可按下述方式构造：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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</a:rPr>
              <a:t>①</a:t>
            </a:r>
            <a:r>
              <a:rPr lang="zh-CN" altLang="en-US" sz="1800" b="1">
                <a:latin typeface="Times New Roman" panose="02020603050405020304" pitchFamily="18" charset="0"/>
              </a:rPr>
              <a:t> Ｉ的任何项目都属于</a:t>
            </a:r>
            <a:r>
              <a:rPr lang="en-US" altLang="zh-CN" sz="1800" b="1">
                <a:latin typeface="Times New Roman" panose="02020603050405020304" pitchFamily="18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）；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1800" b="1">
              <a:latin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②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若项目［Ａ∷＝ 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α·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Ｂ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β,a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］属于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zh-CN" altLang="en-US" sz="1800" b="1">
                <a:latin typeface="Times New Roman" panose="02020603050405020304" pitchFamily="18" charset="0"/>
              </a:rPr>
              <a:t>并对活前缀</a:t>
            </a:r>
            <a:r>
              <a:rPr lang="en-US" altLang="zh-CN" sz="1800" b="1">
                <a:latin typeface="Times New Roman" panose="02020603050405020304" pitchFamily="18" charset="0"/>
              </a:rPr>
              <a:t>γ</a:t>
            </a:r>
            <a:r>
              <a:rPr lang="zh-CN" altLang="en-US" sz="1800" b="1">
                <a:latin typeface="Times New Roman" panose="02020603050405020304" pitchFamily="18" charset="0"/>
              </a:rPr>
              <a:t>＝ </a:t>
            </a:r>
            <a:r>
              <a:rPr lang="en-US" altLang="zh-CN" sz="1800" b="1">
                <a:latin typeface="Times New Roman" panose="02020603050405020304" pitchFamily="18" charset="0"/>
              </a:rPr>
              <a:t>δα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</a:t>
            </a:r>
            <a:r>
              <a:rPr lang="zh-CN" altLang="en-US" sz="1800" b="1">
                <a:latin typeface="Times New Roman" panose="02020603050405020304" pitchFamily="18" charset="0"/>
              </a:rPr>
              <a:t>有效，若有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Ｂ∷＝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η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规则，那么对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FIRST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βa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）中每个终结符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b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，形如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［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B∷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·η,b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］的所有项目也属于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）； 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1800" b="1">
              <a:latin typeface="Times New Roman" panose="02020603050405020304" pitchFamily="18" charset="0"/>
              <a:cs typeface="Courier New" panose="02070309020205020404" pitchFamily="49" charset="0"/>
            </a:endParaRP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solidFill>
                  <a:srgbClr val="FF0066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③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重复执行步骤②，直到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CLOSLURE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不再扩大，所得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CLOSURE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便</a:t>
            </a:r>
          </a:p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是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一个项目集。</a:t>
            </a:r>
            <a:endParaRPr lang="zh-CN" altLang="en-US" sz="1800" b="1">
              <a:latin typeface="Times New Roman" panose="02020603050405020304" pitchFamily="18" charset="0"/>
            </a:endParaRPr>
          </a:p>
        </p:txBody>
      </p:sp>
      <p:sp>
        <p:nvSpPr>
          <p:cNvPr id="753667" name="AutoShape 3"/>
          <p:cNvSpPr>
            <a:spLocks noChangeArrowheads="1"/>
          </p:cNvSpPr>
          <p:nvPr/>
        </p:nvSpPr>
        <p:spPr bwMode="auto">
          <a:xfrm>
            <a:off x="1676400" y="1066800"/>
            <a:ext cx="8839200" cy="56388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53668" name="AutoShape 4"/>
          <p:cNvSpPr>
            <a:spLocks noChangeArrowheads="1"/>
          </p:cNvSpPr>
          <p:nvPr/>
        </p:nvSpPr>
        <p:spPr bwMode="gray">
          <a:xfrm>
            <a:off x="2362201" y="685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LR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 </a:t>
            </a:r>
          </a:p>
        </p:txBody>
      </p:sp>
      <p:grpSp>
        <p:nvGrpSpPr>
          <p:cNvPr id="753669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2774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2775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7863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3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47850" y="1414464"/>
            <a:ext cx="8496300" cy="5572125"/>
          </a:xfrm>
        </p:spPr>
        <p:txBody>
          <a:bodyPr>
            <a:normAutofit lnSpcReduction="10000"/>
          </a:bodyPr>
          <a:lstStyle/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chemeClr val="hlink"/>
                </a:solidFill>
                <a:latin typeface="Times New Roman" panose="02020603050405020304" pitchFamily="18" charset="0"/>
              </a:rPr>
              <a:t>3)</a:t>
            </a:r>
            <a:r>
              <a:rPr lang="zh-CN" altLang="en-US" sz="2000" b="1" dirty="0">
                <a:latin typeface="Times New Roman" panose="02020603050405020304" pitchFamily="18" charset="0"/>
              </a:rPr>
              <a:t>转换函数的构造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dirty="0">
                <a:latin typeface="Times New Roman" panose="02020603050405020304" pitchFamily="18" charset="0"/>
              </a:rPr>
              <a:t>   </a:t>
            </a:r>
            <a:r>
              <a:rPr lang="zh-CN" altLang="en-US" sz="1800" b="1" dirty="0">
                <a:latin typeface="Times New Roman" panose="02020603050405020304" pitchFamily="18" charset="0"/>
              </a:rPr>
              <a:t>至于函数ＧＯ（</a:t>
            </a:r>
            <a:r>
              <a:rPr lang="en-US" altLang="zh-CN" sz="1800" b="1" dirty="0">
                <a:latin typeface="Times New Roman" panose="02020603050405020304" pitchFamily="18" charset="0"/>
              </a:rPr>
              <a:t>I,X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），其中Ｉ为一ＬＲ（１）项目集，Ｘ为一文法符号，与ＬＲ（０）文法相类似，我们将它定义为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 ＧＯ（Ｉ，Ｘ）＝ＣＬＯ</a:t>
            </a:r>
            <a:r>
              <a:rPr lang="en-US" altLang="zh-CN" sz="1800" b="1" dirty="0">
                <a:latin typeface="Times New Roman" panose="02020603050405020304" pitchFamily="18" charset="0"/>
              </a:rPr>
              <a:t>S</a:t>
            </a:r>
            <a:r>
              <a:rPr lang="zh-CN" altLang="en-US" sz="1800" b="1" dirty="0">
                <a:latin typeface="Times New Roman" panose="02020603050405020304" pitchFamily="18" charset="0"/>
              </a:rPr>
              <a:t>ＵＲＥ（Ｊ）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其中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Ｊ＝｛任何形如［</a:t>
            </a:r>
            <a:r>
              <a:rPr lang="en-US" altLang="zh-CN" sz="1800" b="1" dirty="0">
                <a:latin typeface="Times New Roman" panose="02020603050405020304" pitchFamily="18" charset="0"/>
              </a:rPr>
              <a:t>A∷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αX·β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zh-CN" altLang="en-US" sz="1800" b="1" dirty="0">
                <a:latin typeface="Times New Roman" panose="02020603050405020304" pitchFamily="18" charset="0"/>
              </a:rPr>
              <a:t>］的项目</a:t>
            </a:r>
            <a:r>
              <a:rPr lang="en-US" altLang="zh-CN" sz="1800" b="1" dirty="0">
                <a:latin typeface="Times New Roman" panose="02020603050405020304" pitchFamily="18" charset="0"/>
              </a:rPr>
              <a:t>|[</a:t>
            </a:r>
            <a:r>
              <a:rPr lang="zh-CN" altLang="en-US" sz="1800" b="1" dirty="0">
                <a:latin typeface="Times New Roman" panose="02020603050405020304" pitchFamily="18" charset="0"/>
              </a:rPr>
              <a:t>Ａ∷＝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α·Xβ,a</a:t>
            </a:r>
            <a:r>
              <a:rPr lang="zh-CN" altLang="en-US" sz="1800" b="1" dirty="0">
                <a:latin typeface="Times New Roman" panose="02020603050405020304" pitchFamily="18" charset="0"/>
              </a:rPr>
              <a:t>］∈Ｉ｝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有了上述</a:t>
            </a:r>
            <a:r>
              <a:rPr lang="en-US" altLang="zh-CN" sz="1800" b="1" dirty="0">
                <a:latin typeface="Times New Roman" panose="02020603050405020304" pitchFamily="18" charset="0"/>
              </a:rPr>
              <a:t>CLOSURE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I</a:t>
            </a:r>
            <a:r>
              <a:rPr lang="zh-CN" altLang="en-US" sz="1800" b="1" dirty="0">
                <a:latin typeface="Times New Roman" panose="02020603050405020304" pitchFamily="18" charset="0"/>
              </a:rPr>
              <a:t>）和</a:t>
            </a:r>
            <a:r>
              <a:rPr lang="en-US" altLang="zh-CN" sz="1800" b="1" dirty="0">
                <a:latin typeface="Times New Roman" panose="02020603050405020304" pitchFamily="18" charset="0"/>
              </a:rPr>
              <a:t>GO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I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X</a:t>
            </a:r>
            <a:r>
              <a:rPr lang="zh-CN" altLang="en-US" sz="1800" b="1" dirty="0">
                <a:latin typeface="Times New Roman" panose="02020603050405020304" pitchFamily="18" charset="0"/>
              </a:rPr>
              <a:t>）的定义之后，采用与</a:t>
            </a:r>
            <a:r>
              <a:rPr lang="en-US" altLang="zh-CN" sz="1800" b="1" dirty="0">
                <a:latin typeface="Times New Roman" panose="02020603050405020304" pitchFamily="18" charset="0"/>
              </a:rPr>
              <a:t>LR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0</a:t>
            </a:r>
            <a:r>
              <a:rPr lang="zh-CN" altLang="en-US" sz="1800" b="1" dirty="0">
                <a:latin typeface="Times New Roman" panose="02020603050405020304" pitchFamily="18" charset="0"/>
              </a:rPr>
              <a:t>）类似方法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可以构造出给定文法Ｇ的</a:t>
            </a:r>
            <a:r>
              <a:rPr lang="en-US" altLang="zh-CN" sz="1800" b="1" dirty="0">
                <a:latin typeface="Times New Roman" panose="02020603050405020304" pitchFamily="18" charset="0"/>
              </a:rPr>
              <a:t>LR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）项目规范集族Ｃ及状态转换图。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例如，对于例</a:t>
            </a:r>
            <a:r>
              <a:rPr lang="en-US" altLang="zh-CN" sz="1800" b="1" dirty="0">
                <a:latin typeface="Times New Roman" panose="02020603050405020304" pitchFamily="18" charset="0"/>
              </a:rPr>
              <a:t>4.18</a:t>
            </a:r>
            <a:r>
              <a:rPr lang="zh-CN" altLang="en-US" sz="1800" b="1" dirty="0">
                <a:latin typeface="Times New Roman" panose="02020603050405020304" pitchFamily="18" charset="0"/>
              </a:rPr>
              <a:t>文法，其</a:t>
            </a:r>
            <a:r>
              <a:rPr lang="en-US" altLang="zh-CN" sz="1800" b="1" dirty="0">
                <a:latin typeface="Times New Roman" panose="02020603050405020304" pitchFamily="18" charset="0"/>
              </a:rPr>
              <a:t>LR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）项目集及状态转换图如下图所示</a:t>
            </a:r>
          </a:p>
          <a:p>
            <a:pPr algn="just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zh-CN" altLang="en-US" sz="2000" b="1" dirty="0">
                <a:latin typeface="Times New Roman" panose="02020603050405020304" pitchFamily="18" charset="0"/>
              </a:rPr>
              <a:t>     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0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S′∷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＝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S              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4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）Ｂ∷＝Ｃ </a:t>
            </a:r>
          </a:p>
          <a:p>
            <a:pPr algn="just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zh-CN" altLang="en-US" sz="2000" b="1" dirty="0">
                <a:latin typeface="Times New Roman" panose="02020603050405020304" pitchFamily="18" charset="0"/>
              </a:rPr>
              <a:t>      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S∷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＝Ｃ</a:t>
            </a:r>
            <a:r>
              <a:rPr kumimoji="1" lang="en-US" altLang="zh-CN" sz="2000" b="1" dirty="0" err="1">
                <a:latin typeface="Times New Roman" panose="02020603050405020304" pitchFamily="18" charset="0"/>
              </a:rPr>
              <a:t>bBA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         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5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）Ｂ∷＝Ｄ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b</a:t>
            </a:r>
          </a:p>
          <a:p>
            <a:pPr algn="just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2000" b="1" dirty="0">
                <a:latin typeface="Times New Roman" panose="02020603050405020304" pitchFamily="18" charset="0"/>
              </a:rPr>
              <a:t>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2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）Ａ∷＝</a:t>
            </a:r>
            <a:r>
              <a:rPr kumimoji="1" lang="en-US" altLang="zh-CN" sz="2000" b="1" dirty="0" err="1">
                <a:latin typeface="Times New Roman" panose="02020603050405020304" pitchFamily="18" charset="0"/>
              </a:rPr>
              <a:t>Aab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            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6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）Ｃ∷＝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a</a:t>
            </a:r>
          </a:p>
          <a:p>
            <a:pPr algn="just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</a:pPr>
            <a:r>
              <a:rPr kumimoji="1" lang="en-US" altLang="zh-CN" sz="2000" b="1" dirty="0">
                <a:latin typeface="Times New Roman" panose="02020603050405020304" pitchFamily="18" charset="0"/>
              </a:rPr>
              <a:t>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3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）Ａ∷＝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ab                     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7</a:t>
            </a:r>
            <a:r>
              <a:rPr kumimoji="1" lang="zh-CN" altLang="en-US" sz="2000" b="1" dirty="0">
                <a:latin typeface="Times New Roman" panose="02020603050405020304" pitchFamily="18" charset="0"/>
              </a:rPr>
              <a:t>）Ｄ∷＝</a:t>
            </a:r>
            <a:r>
              <a:rPr kumimoji="1" lang="en-US" altLang="zh-CN" sz="2000" b="1" dirty="0">
                <a:latin typeface="Times New Roman" panose="02020603050405020304" pitchFamily="18" charset="0"/>
              </a:rPr>
              <a:t>a</a:t>
            </a:r>
            <a:endParaRPr lang="en-US" altLang="zh-CN" sz="1800" dirty="0">
              <a:latin typeface="Times New Roman" panose="02020603050405020304" pitchFamily="18" charset="0"/>
            </a:endParaRPr>
          </a:p>
        </p:txBody>
      </p:sp>
      <p:sp>
        <p:nvSpPr>
          <p:cNvPr id="754691" name="AutoShape 3"/>
          <p:cNvSpPr>
            <a:spLocks noChangeArrowheads="1"/>
          </p:cNvSpPr>
          <p:nvPr/>
        </p:nvSpPr>
        <p:spPr bwMode="auto">
          <a:xfrm>
            <a:off x="1676400" y="1066800"/>
            <a:ext cx="8839200" cy="56388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54692" name="AutoShape 4"/>
          <p:cNvSpPr>
            <a:spLocks noChangeArrowheads="1"/>
          </p:cNvSpPr>
          <p:nvPr/>
        </p:nvSpPr>
        <p:spPr bwMode="gray">
          <a:xfrm>
            <a:off x="2362201" y="685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LR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 </a:t>
            </a:r>
          </a:p>
        </p:txBody>
      </p:sp>
      <p:grpSp>
        <p:nvGrpSpPr>
          <p:cNvPr id="754693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3798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799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7468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4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日期占位符 9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6A9F752-45B0-4E51-906D-90F3A3DDDE30}" type="datetime1">
              <a:rPr lang="zh-CN" altLang="en-US"/>
              <a:pPr>
                <a:defRPr/>
              </a:pPr>
              <a:t>2021/5/20</a:t>
            </a:fld>
            <a:endParaRPr lang="zh-CN" altLang="en-US"/>
          </a:p>
        </p:txBody>
      </p:sp>
      <p:sp>
        <p:nvSpPr>
          <p:cNvPr id="21507" name="灯片编号占位符 17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E8FCDA2-7D0A-43AF-81A0-BBA1099A4C7A}" type="slidenum">
              <a:rPr lang="zh-CN" altLang="en-US">
                <a:solidFill>
                  <a:srgbClr val="9B9A98"/>
                </a:solidFill>
                <a:ea typeface="黑体" panose="02010609060101010101" pitchFamily="49" charset="-122"/>
              </a:rPr>
              <a:pPr/>
              <a:t>26</a:t>
            </a:fld>
            <a:endParaRPr lang="en-US" altLang="zh-CN">
              <a:solidFill>
                <a:srgbClr val="9B9A98"/>
              </a:solidFill>
              <a:ea typeface="黑体" panose="02010609060101010101" pitchFamily="49" charset="-122"/>
            </a:endParaRPr>
          </a:p>
        </p:txBody>
      </p:sp>
      <p:sp>
        <p:nvSpPr>
          <p:cNvPr id="21508" name="Line 2"/>
          <p:cNvSpPr>
            <a:spLocks noChangeShapeType="1"/>
          </p:cNvSpPr>
          <p:nvPr/>
        </p:nvSpPr>
        <p:spPr bwMode="auto">
          <a:xfrm>
            <a:off x="8688388" y="5516563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23" name="Text Box 3"/>
          <p:cNvSpPr txBox="1">
            <a:spLocks noChangeArrowheads="1"/>
          </p:cNvSpPr>
          <p:nvPr/>
        </p:nvSpPr>
        <p:spPr bwMode="auto">
          <a:xfrm>
            <a:off x="8688389" y="5581651"/>
            <a:ext cx="288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21510" name="Line 4"/>
          <p:cNvSpPr>
            <a:spLocks noChangeShapeType="1"/>
          </p:cNvSpPr>
          <p:nvPr/>
        </p:nvSpPr>
        <p:spPr bwMode="auto">
          <a:xfrm>
            <a:off x="8688388" y="3068639"/>
            <a:ext cx="0" cy="5048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25" name="Text Box 5"/>
          <p:cNvSpPr txBox="1">
            <a:spLocks noChangeArrowheads="1"/>
          </p:cNvSpPr>
          <p:nvPr/>
        </p:nvSpPr>
        <p:spPr bwMode="auto">
          <a:xfrm>
            <a:off x="8688389" y="3144838"/>
            <a:ext cx="2889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1512" name="Line 6"/>
          <p:cNvSpPr>
            <a:spLocks noChangeShapeType="1"/>
          </p:cNvSpPr>
          <p:nvPr/>
        </p:nvSpPr>
        <p:spPr bwMode="auto">
          <a:xfrm>
            <a:off x="8688388" y="1857375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27" name="Text Box 7"/>
          <p:cNvSpPr txBox="1">
            <a:spLocks noChangeArrowheads="1"/>
          </p:cNvSpPr>
          <p:nvPr/>
        </p:nvSpPr>
        <p:spPr bwMode="auto">
          <a:xfrm>
            <a:off x="8688389" y="1922463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1514" name="Line 8"/>
          <p:cNvSpPr>
            <a:spLocks noChangeShapeType="1"/>
          </p:cNvSpPr>
          <p:nvPr/>
        </p:nvSpPr>
        <p:spPr bwMode="auto">
          <a:xfrm>
            <a:off x="8688388" y="765175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29" name="Text Box 9"/>
          <p:cNvSpPr txBox="1">
            <a:spLocks noChangeArrowheads="1"/>
          </p:cNvSpPr>
          <p:nvPr/>
        </p:nvSpPr>
        <p:spPr bwMode="auto">
          <a:xfrm>
            <a:off x="8688389" y="830263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745930" name="Text Box 10"/>
          <p:cNvSpPr txBox="1">
            <a:spLocks noChangeArrowheads="1"/>
          </p:cNvSpPr>
          <p:nvPr/>
        </p:nvSpPr>
        <p:spPr bwMode="auto">
          <a:xfrm>
            <a:off x="2208213" y="62071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S’</a:t>
            </a: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→ S •, #</a:t>
            </a:r>
          </a:p>
        </p:txBody>
      </p:sp>
      <p:sp>
        <p:nvSpPr>
          <p:cNvPr id="1745931" name="Text Box 11"/>
          <p:cNvSpPr txBox="1">
            <a:spLocks noChangeArrowheads="1"/>
          </p:cNvSpPr>
          <p:nvPr/>
        </p:nvSpPr>
        <p:spPr bwMode="auto">
          <a:xfrm>
            <a:off x="2208213" y="1797050"/>
            <a:ext cx="187325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0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S’</a:t>
            </a: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→ • S,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latin typeface="Times New Roman" panose="02020603050405020304" pitchFamily="18" charset="0"/>
              </a:rPr>
              <a:t>→ • CbBA,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C → • a, b</a:t>
            </a:r>
          </a:p>
        </p:txBody>
      </p:sp>
      <p:sp>
        <p:nvSpPr>
          <p:cNvPr id="21518" name="Line 12"/>
          <p:cNvSpPr>
            <a:spLocks noChangeShapeType="1"/>
          </p:cNvSpPr>
          <p:nvPr/>
        </p:nvSpPr>
        <p:spPr bwMode="auto">
          <a:xfrm>
            <a:off x="3144838" y="1341438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stealth" w="lg" len="lg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33" name="Text Box 13"/>
          <p:cNvSpPr txBox="1">
            <a:spLocks noChangeArrowheads="1"/>
          </p:cNvSpPr>
          <p:nvPr/>
        </p:nvSpPr>
        <p:spPr bwMode="auto">
          <a:xfrm>
            <a:off x="3144839" y="1406526"/>
            <a:ext cx="2873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S</a:t>
            </a:r>
          </a:p>
        </p:txBody>
      </p:sp>
      <p:sp>
        <p:nvSpPr>
          <p:cNvPr id="21520" name="Line 14"/>
          <p:cNvSpPr>
            <a:spLocks noChangeShapeType="1"/>
          </p:cNvSpPr>
          <p:nvPr/>
        </p:nvSpPr>
        <p:spPr bwMode="auto">
          <a:xfrm>
            <a:off x="3143250" y="3068639"/>
            <a:ext cx="0" cy="5048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35" name="Text Box 15"/>
          <p:cNvSpPr txBox="1">
            <a:spLocks noChangeArrowheads="1"/>
          </p:cNvSpPr>
          <p:nvPr/>
        </p:nvSpPr>
        <p:spPr bwMode="auto">
          <a:xfrm>
            <a:off x="3143251" y="3144838"/>
            <a:ext cx="2889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1745936" name="Text Box 16"/>
          <p:cNvSpPr txBox="1">
            <a:spLocks noChangeArrowheads="1"/>
          </p:cNvSpPr>
          <p:nvPr/>
        </p:nvSpPr>
        <p:spPr bwMode="auto">
          <a:xfrm>
            <a:off x="2208213" y="364648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3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C → a •, b</a:t>
            </a:r>
          </a:p>
        </p:txBody>
      </p:sp>
      <p:sp>
        <p:nvSpPr>
          <p:cNvPr id="1745937" name="Text Box 17"/>
          <p:cNvSpPr txBox="1">
            <a:spLocks noChangeArrowheads="1"/>
          </p:cNvSpPr>
          <p:nvPr/>
        </p:nvSpPr>
        <p:spPr bwMode="auto">
          <a:xfrm>
            <a:off x="2208213" y="4651376"/>
            <a:ext cx="1873250" cy="9255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8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C → a •, a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D → a •, b</a:t>
            </a:r>
          </a:p>
        </p:txBody>
      </p:sp>
      <p:sp>
        <p:nvSpPr>
          <p:cNvPr id="1745938" name="Text Box 18"/>
          <p:cNvSpPr txBox="1">
            <a:spLocks noChangeArrowheads="1"/>
          </p:cNvSpPr>
          <p:nvPr/>
        </p:nvSpPr>
        <p:spPr bwMode="auto">
          <a:xfrm>
            <a:off x="2206625" y="580390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6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B → C •, a</a:t>
            </a:r>
          </a:p>
        </p:txBody>
      </p:sp>
      <p:sp>
        <p:nvSpPr>
          <p:cNvPr id="1745939" name="Text Box 19"/>
          <p:cNvSpPr txBox="1">
            <a:spLocks noChangeArrowheads="1"/>
          </p:cNvSpPr>
          <p:nvPr/>
        </p:nvSpPr>
        <p:spPr bwMode="auto">
          <a:xfrm>
            <a:off x="5014913" y="141287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2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latin typeface="Times New Roman" panose="02020603050405020304" pitchFamily="18" charset="0"/>
              </a:rPr>
              <a:t>→ C • bBA, #</a:t>
            </a:r>
          </a:p>
        </p:txBody>
      </p:sp>
      <p:sp>
        <p:nvSpPr>
          <p:cNvPr id="1745940" name="Text Box 20"/>
          <p:cNvSpPr txBox="1">
            <a:spLocks noChangeArrowheads="1"/>
          </p:cNvSpPr>
          <p:nvPr/>
        </p:nvSpPr>
        <p:spPr bwMode="auto">
          <a:xfrm>
            <a:off x="5013325" y="2492376"/>
            <a:ext cx="1873250" cy="17494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4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latin typeface="Times New Roman" panose="02020603050405020304" pitchFamily="18" charset="0"/>
              </a:rPr>
              <a:t>→ Cb • BA,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B → • C, a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B → • Db, a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C → • a, a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D → • a, b</a:t>
            </a:r>
          </a:p>
        </p:txBody>
      </p:sp>
      <p:sp>
        <p:nvSpPr>
          <p:cNvPr id="1745941" name="Text Box 21"/>
          <p:cNvSpPr txBox="1">
            <a:spLocks noChangeArrowheads="1"/>
          </p:cNvSpPr>
          <p:nvPr/>
        </p:nvSpPr>
        <p:spPr bwMode="auto">
          <a:xfrm>
            <a:off x="5014913" y="472281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7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B → D • b, a</a:t>
            </a:r>
          </a:p>
        </p:txBody>
      </p:sp>
      <p:sp>
        <p:nvSpPr>
          <p:cNvPr id="1745942" name="Text Box 22"/>
          <p:cNvSpPr txBox="1">
            <a:spLocks noChangeArrowheads="1"/>
          </p:cNvSpPr>
          <p:nvPr/>
        </p:nvSpPr>
        <p:spPr bwMode="auto">
          <a:xfrm>
            <a:off x="5014913" y="580231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9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B → Db • , a</a:t>
            </a:r>
          </a:p>
        </p:txBody>
      </p:sp>
      <p:sp>
        <p:nvSpPr>
          <p:cNvPr id="21529" name="Line 23"/>
          <p:cNvSpPr>
            <a:spLocks noChangeShapeType="1"/>
          </p:cNvSpPr>
          <p:nvPr/>
        </p:nvSpPr>
        <p:spPr bwMode="auto">
          <a:xfrm>
            <a:off x="5878513" y="2060575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44" name="Text Box 24"/>
          <p:cNvSpPr txBox="1">
            <a:spLocks noChangeArrowheads="1"/>
          </p:cNvSpPr>
          <p:nvPr/>
        </p:nvSpPr>
        <p:spPr bwMode="auto">
          <a:xfrm>
            <a:off x="5878514" y="2125663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21531" name="Line 25"/>
          <p:cNvSpPr>
            <a:spLocks noChangeShapeType="1"/>
          </p:cNvSpPr>
          <p:nvPr/>
        </p:nvSpPr>
        <p:spPr bwMode="auto">
          <a:xfrm>
            <a:off x="5878513" y="4292600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46" name="Text Box 26"/>
          <p:cNvSpPr txBox="1">
            <a:spLocks noChangeArrowheads="1"/>
          </p:cNvSpPr>
          <p:nvPr/>
        </p:nvSpPr>
        <p:spPr bwMode="auto">
          <a:xfrm>
            <a:off x="5878514" y="4357688"/>
            <a:ext cx="2873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D</a:t>
            </a:r>
          </a:p>
        </p:txBody>
      </p:sp>
      <p:sp>
        <p:nvSpPr>
          <p:cNvPr id="21533" name="Line 27"/>
          <p:cNvSpPr>
            <a:spLocks noChangeShapeType="1"/>
          </p:cNvSpPr>
          <p:nvPr/>
        </p:nvSpPr>
        <p:spPr bwMode="auto">
          <a:xfrm>
            <a:off x="5878513" y="5373688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48" name="Text Box 28"/>
          <p:cNvSpPr txBox="1">
            <a:spLocks noChangeArrowheads="1"/>
          </p:cNvSpPr>
          <p:nvPr/>
        </p:nvSpPr>
        <p:spPr bwMode="auto">
          <a:xfrm>
            <a:off x="5878514" y="5438776"/>
            <a:ext cx="28733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21535" name="Line 29"/>
          <p:cNvSpPr>
            <a:spLocks noChangeShapeType="1"/>
          </p:cNvSpPr>
          <p:nvPr/>
        </p:nvSpPr>
        <p:spPr bwMode="auto">
          <a:xfrm>
            <a:off x="4079876" y="1982788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50" name="Text Box 30"/>
          <p:cNvSpPr txBox="1">
            <a:spLocks noChangeArrowheads="1"/>
          </p:cNvSpPr>
          <p:nvPr/>
        </p:nvSpPr>
        <p:spPr bwMode="auto">
          <a:xfrm>
            <a:off x="4367213" y="1622426"/>
            <a:ext cx="361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21537" name="Line 31"/>
          <p:cNvSpPr>
            <a:spLocks noChangeShapeType="1"/>
          </p:cNvSpPr>
          <p:nvPr/>
        </p:nvSpPr>
        <p:spPr bwMode="auto">
          <a:xfrm flipH="1">
            <a:off x="4079876" y="3500439"/>
            <a:ext cx="936625" cy="18002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52" name="Text Box 32"/>
          <p:cNvSpPr txBox="1">
            <a:spLocks noChangeArrowheads="1"/>
          </p:cNvSpPr>
          <p:nvPr/>
        </p:nvSpPr>
        <p:spPr bwMode="auto">
          <a:xfrm>
            <a:off x="4224339" y="4214813"/>
            <a:ext cx="43338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a</a:t>
            </a:r>
          </a:p>
        </p:txBody>
      </p:sp>
      <p:sp>
        <p:nvSpPr>
          <p:cNvPr id="21539" name="Line 33"/>
          <p:cNvSpPr>
            <a:spLocks noChangeShapeType="1"/>
          </p:cNvSpPr>
          <p:nvPr/>
        </p:nvSpPr>
        <p:spPr bwMode="auto">
          <a:xfrm flipH="1">
            <a:off x="4079876" y="4221164"/>
            <a:ext cx="936625" cy="194468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54" name="Text Box 34"/>
          <p:cNvSpPr txBox="1">
            <a:spLocks noChangeArrowheads="1"/>
          </p:cNvSpPr>
          <p:nvPr/>
        </p:nvSpPr>
        <p:spPr bwMode="auto">
          <a:xfrm>
            <a:off x="4440239" y="5222876"/>
            <a:ext cx="433387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C</a:t>
            </a:r>
          </a:p>
        </p:txBody>
      </p:sp>
      <p:sp>
        <p:nvSpPr>
          <p:cNvPr id="1745955" name="Text Box 35"/>
          <p:cNvSpPr txBox="1">
            <a:spLocks noChangeArrowheads="1"/>
          </p:cNvSpPr>
          <p:nvPr/>
        </p:nvSpPr>
        <p:spPr bwMode="auto">
          <a:xfrm>
            <a:off x="7824788" y="10318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12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A </a:t>
            </a:r>
            <a:r>
              <a:rPr lang="en-US" altLang="zh-CN" b="1">
                <a:latin typeface="Times New Roman" panose="02020603050405020304" pitchFamily="18" charset="0"/>
              </a:rPr>
              <a:t>→ ab • , #/a</a:t>
            </a:r>
          </a:p>
        </p:txBody>
      </p:sp>
      <p:sp>
        <p:nvSpPr>
          <p:cNvPr id="21542" name="Line 36"/>
          <p:cNvSpPr>
            <a:spLocks noChangeShapeType="1"/>
          </p:cNvSpPr>
          <p:nvPr/>
        </p:nvSpPr>
        <p:spPr bwMode="auto">
          <a:xfrm>
            <a:off x="6888164" y="2760663"/>
            <a:ext cx="936625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57" name="Text Box 37"/>
          <p:cNvSpPr txBox="1">
            <a:spLocks noChangeArrowheads="1"/>
          </p:cNvSpPr>
          <p:nvPr/>
        </p:nvSpPr>
        <p:spPr bwMode="auto">
          <a:xfrm>
            <a:off x="7175500" y="2400301"/>
            <a:ext cx="3619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B</a:t>
            </a:r>
          </a:p>
        </p:txBody>
      </p:sp>
      <p:sp>
        <p:nvSpPr>
          <p:cNvPr id="1745958" name="Text Box 38"/>
          <p:cNvSpPr txBox="1">
            <a:spLocks noChangeArrowheads="1"/>
          </p:cNvSpPr>
          <p:nvPr/>
        </p:nvSpPr>
        <p:spPr bwMode="auto">
          <a:xfrm>
            <a:off x="7824788" y="119697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11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A </a:t>
            </a:r>
            <a:r>
              <a:rPr lang="en-US" altLang="zh-CN" b="1">
                <a:latin typeface="Times New Roman" panose="02020603050405020304" pitchFamily="18" charset="0"/>
              </a:rPr>
              <a:t>→ a • b, #/a</a:t>
            </a:r>
          </a:p>
        </p:txBody>
      </p:sp>
      <p:sp>
        <p:nvSpPr>
          <p:cNvPr id="1745959" name="Text Box 39"/>
          <p:cNvSpPr txBox="1">
            <a:spLocks noChangeArrowheads="1"/>
          </p:cNvSpPr>
          <p:nvPr/>
        </p:nvSpPr>
        <p:spPr bwMode="auto">
          <a:xfrm>
            <a:off x="7824788" y="2228850"/>
            <a:ext cx="1873250" cy="952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</a:rPr>
              <a:t>5</a:t>
            </a:r>
            <a:r>
              <a:rPr lang="en-US" altLang="zh-CN" b="1" dirty="0">
                <a:latin typeface="Times New Roman" panose="02020603050405020304" pitchFamily="18" charset="0"/>
              </a:rPr>
              <a:t>:</a:t>
            </a:r>
            <a:endParaRPr lang="en-US" altLang="zh-CN" b="1" dirty="0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S 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</a:rPr>
              <a:t>→ </a:t>
            </a:r>
            <a:r>
              <a:rPr lang="en-US" altLang="zh-CN" b="1" dirty="0" err="1">
                <a:solidFill>
                  <a:srgbClr val="7030A0"/>
                </a:solidFill>
                <a:latin typeface="Times New Roman" panose="02020603050405020304" pitchFamily="18" charset="0"/>
              </a:rPr>
              <a:t>CbB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</a:rPr>
              <a:t> • A, #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</a:rPr>
              <a:t>  A → • </a:t>
            </a:r>
            <a:r>
              <a:rPr lang="en-US" altLang="zh-CN" b="1" dirty="0" err="1">
                <a:solidFill>
                  <a:srgbClr val="7030A0"/>
                </a:solidFill>
                <a:latin typeface="Times New Roman" panose="02020603050405020304" pitchFamily="18" charset="0"/>
              </a:rPr>
              <a:t>Aab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</a:rPr>
              <a:t>, #/a</a:t>
            </a:r>
          </a:p>
          <a:p>
            <a:pPr eaLnBrk="1" hangingPunct="1">
              <a:lnSpc>
                <a:spcPct val="70000"/>
              </a:lnSpc>
              <a:defRPr/>
            </a:pP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</a:rPr>
              <a:t>  A → • ab, #/a</a:t>
            </a:r>
          </a:p>
        </p:txBody>
      </p:sp>
      <p:sp>
        <p:nvSpPr>
          <p:cNvPr id="1745960" name="Text Box 40"/>
          <p:cNvSpPr txBox="1">
            <a:spLocks noChangeArrowheads="1"/>
          </p:cNvSpPr>
          <p:nvPr/>
        </p:nvSpPr>
        <p:spPr bwMode="auto">
          <a:xfrm>
            <a:off x="7823200" y="3571876"/>
            <a:ext cx="1873250" cy="9255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10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S </a:t>
            </a:r>
            <a:r>
              <a:rPr lang="en-US" altLang="zh-CN" b="1">
                <a:latin typeface="Times New Roman" panose="02020603050405020304" pitchFamily="18" charset="0"/>
              </a:rPr>
              <a:t>→ CbBA • 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  A → A • ab, #/a</a:t>
            </a:r>
          </a:p>
        </p:txBody>
      </p:sp>
      <p:sp>
        <p:nvSpPr>
          <p:cNvPr id="1745961" name="Text Box 41"/>
          <p:cNvSpPr txBox="1">
            <a:spLocks noChangeArrowheads="1"/>
          </p:cNvSpPr>
          <p:nvPr/>
        </p:nvSpPr>
        <p:spPr bwMode="auto">
          <a:xfrm>
            <a:off x="7823200" y="493712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13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>
                <a:latin typeface="Times New Roman" panose="02020603050405020304" pitchFamily="18" charset="0"/>
              </a:rPr>
              <a:t>A → Aa • b, #/a</a:t>
            </a:r>
          </a:p>
        </p:txBody>
      </p:sp>
      <p:sp>
        <p:nvSpPr>
          <p:cNvPr id="1745962" name="Text Box 42"/>
          <p:cNvSpPr txBox="1">
            <a:spLocks noChangeArrowheads="1"/>
          </p:cNvSpPr>
          <p:nvPr/>
        </p:nvSpPr>
        <p:spPr bwMode="auto">
          <a:xfrm>
            <a:off x="7824788" y="594995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</a:rPr>
              <a:t>14</a:t>
            </a:r>
            <a:r>
              <a:rPr lang="en-US" altLang="zh-CN" b="1">
                <a:latin typeface="Times New Roman" panose="02020603050405020304" pitchFamily="18" charset="0"/>
              </a:rPr>
              <a:t>:</a:t>
            </a:r>
            <a:endParaRPr lang="en-US" altLang="zh-CN" b="1"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altLang="zh-CN" b="1">
                <a:latin typeface="Times New Roman" panose="02020603050405020304" pitchFamily="18" charset="0"/>
              </a:rPr>
              <a:t>A → Aab • , #/a</a:t>
            </a:r>
          </a:p>
        </p:txBody>
      </p:sp>
      <p:sp>
        <p:nvSpPr>
          <p:cNvPr id="21549" name="Line 43"/>
          <p:cNvSpPr>
            <a:spLocks noChangeShapeType="1"/>
          </p:cNvSpPr>
          <p:nvPr/>
        </p:nvSpPr>
        <p:spPr bwMode="auto">
          <a:xfrm>
            <a:off x="8688388" y="4506913"/>
            <a:ext cx="0" cy="431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17961" dir="13500000" algn="ctr" rotWithShape="0">
                    <a:srgbClr val="999999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745964" name="Text Box 44"/>
          <p:cNvSpPr txBox="1">
            <a:spLocks noChangeArrowheads="1"/>
          </p:cNvSpPr>
          <p:nvPr/>
        </p:nvSpPr>
        <p:spPr bwMode="auto">
          <a:xfrm>
            <a:off x="8688389" y="4572001"/>
            <a:ext cx="288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99668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738" name="Text Box 2"/>
          <p:cNvSpPr txBox="1">
            <a:spLocks noChangeArrowheads="1"/>
          </p:cNvSpPr>
          <p:nvPr/>
        </p:nvSpPr>
        <p:spPr bwMode="auto">
          <a:xfrm>
            <a:off x="1524001" y="1219201"/>
            <a:ext cx="8785225" cy="5940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zh-CN" altLang="en-US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kumimoji="1" lang="zh-CN" altLang="en-US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ＬＲ（１）分析表的构造</a:t>
            </a:r>
          </a:p>
          <a:p>
            <a:pPr eaLnBrk="1" hangingPunct="1">
              <a:defRPr/>
            </a:pPr>
            <a:r>
              <a:rPr kumimoji="1" lang="zh-CN" altLang="en-US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 </a:t>
            </a:r>
          </a:p>
          <a:p>
            <a:pPr eaLnBrk="1" hangingPunct="1">
              <a:defRPr/>
            </a:pPr>
            <a:r>
              <a:rPr kumimoji="1" lang="zh-CN" altLang="en-US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</a:t>
            </a:r>
            <a:r>
              <a:rPr kumimoji="1" lang="en-US" altLang="zh-CN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1)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若项目［Ａ∷＝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α·Xβ,b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］属于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，且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GO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,X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）＝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，当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X∈V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，置  </a:t>
            </a:r>
          </a:p>
          <a:p>
            <a:pPr eaLnBrk="1" hangingPunct="1">
              <a:defRPr/>
            </a:pP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ACTION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［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i,X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］＝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，当 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X∈V</a:t>
            </a:r>
            <a:r>
              <a:rPr kumimoji="1"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N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，则置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GOTO[i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X]=j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 eaLnBrk="1" hangingPunct="1">
              <a:defRPr/>
            </a:pP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由图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4.19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和表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4.18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可知［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C∷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·a,b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］∈ 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 ∈V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且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GO[I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a]=I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</a:p>
          <a:p>
            <a:pPr eaLnBrk="1" hangingPunct="1">
              <a:defRPr/>
            </a:pP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 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所以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ACTION[0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a]=S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；又如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[S∷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·CbBA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#] ∈ 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 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C∈V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N</a:t>
            </a:r>
          </a:p>
          <a:p>
            <a:pPr eaLnBrk="1" hangingPunct="1">
              <a:defRPr/>
            </a:pP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且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GO[I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,C]=I</a:t>
            </a:r>
            <a:r>
              <a:rPr kumimoji="1"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所以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GOTO[0</a:t>
            </a:r>
            <a:r>
              <a:rPr kumimoji="1"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kumimoji="1"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C]=2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2)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若项目［Ａ∷＝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α·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］属于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，设Ａ∷＝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α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是文法第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个规则，则置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ACTION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［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i,a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］＝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r</a:t>
            </a:r>
            <a:r>
              <a:rPr lang="en-US" altLang="zh-CN" sz="2000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,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表示按文法第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j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个规则将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α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归约为Ａ 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; 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如：上例中［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C∷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a·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］ ∈ 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8 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，而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C∷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为文法的第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条规则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  则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ACTION[8</a:t>
            </a:r>
            <a:r>
              <a:rPr lang="zh-CN" altLang="en-US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altLang="zh-CN" sz="2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a]=r</a:t>
            </a:r>
            <a:r>
              <a:rPr lang="en-US" altLang="zh-CN" sz="2000" baseline="-250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</a:p>
          <a:p>
            <a:pPr eaLnBrk="1" hangingPunct="1">
              <a:defRPr/>
            </a:pP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  <a:r>
              <a:rPr kumimoji="1" lang="en-US" altLang="zh-CN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3)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若项目［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S′∷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S·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，＃］属于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Ii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，则置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ACTION[i,#]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acc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，表示  </a:t>
            </a:r>
          </a:p>
          <a:p>
            <a:pPr eaLnBrk="1" hangingPunct="1">
              <a:defRPr/>
            </a:pP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接受。</a:t>
            </a:r>
            <a:endParaRPr kumimoji="1" lang="zh-CN" altLang="en-US" sz="200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eaLnBrk="1" hangingPunct="1">
              <a:defRPr/>
            </a:pP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</a:p>
          <a:p>
            <a:pPr eaLnBrk="1" hangingPunct="1">
              <a:defRPr/>
            </a:pP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  <a:r>
              <a:rPr kumimoji="1" lang="en-US" altLang="zh-CN" sz="20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4)</a:t>
            </a:r>
            <a:r>
              <a:rPr kumimoji="1"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分析表中不能按上述规则填入信息的空白格位置上，均表示出错</a:t>
            </a: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ERROR</a:t>
            </a:r>
          </a:p>
          <a:p>
            <a:pPr eaLnBrk="1" hangingPunct="1">
              <a:defRPr/>
            </a:pPr>
            <a:endParaRPr kumimoji="1" lang="en-US" altLang="zh-CN" sz="200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eaLnBrk="1" hangingPunct="1">
              <a:defRPr/>
            </a:pPr>
            <a:r>
              <a:rPr kumimoji="1"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756739" name="AutoShape 3"/>
          <p:cNvSpPr>
            <a:spLocks noChangeArrowheads="1"/>
          </p:cNvSpPr>
          <p:nvPr/>
        </p:nvSpPr>
        <p:spPr bwMode="auto">
          <a:xfrm>
            <a:off x="1676400" y="838200"/>
            <a:ext cx="8686800" cy="58674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56740" name="AutoShape 4"/>
          <p:cNvSpPr>
            <a:spLocks noChangeArrowheads="1"/>
          </p:cNvSpPr>
          <p:nvPr/>
        </p:nvSpPr>
        <p:spPr bwMode="gray">
          <a:xfrm>
            <a:off x="23622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5. 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756741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5846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847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239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67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67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56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6738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7762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3837349"/>
              </p:ext>
            </p:extLst>
          </p:nvPr>
        </p:nvGraphicFramePr>
        <p:xfrm>
          <a:off x="3071813" y="549276"/>
          <a:ext cx="6096000" cy="5737228"/>
        </p:xfrm>
        <a:graphic>
          <a:graphicData uri="http://schemas.openxmlformats.org/drawingml/2006/table">
            <a:tbl>
              <a:tblPr/>
              <a:tblGrid>
                <a:gridCol w="677862">
                  <a:extLst>
                    <a:ext uri="{9D8B030D-6E8A-4147-A177-3AD203B41FA5}">
                      <a16:colId xmlns:a16="http://schemas.microsoft.com/office/drawing/2014/main" val="3060917163"/>
                    </a:ext>
                  </a:extLst>
                </a:gridCol>
                <a:gridCol w="676275">
                  <a:extLst>
                    <a:ext uri="{9D8B030D-6E8A-4147-A177-3AD203B41FA5}">
                      <a16:colId xmlns:a16="http://schemas.microsoft.com/office/drawing/2014/main" val="4267068895"/>
                    </a:ext>
                  </a:extLst>
                </a:gridCol>
                <a:gridCol w="677863">
                  <a:extLst>
                    <a:ext uri="{9D8B030D-6E8A-4147-A177-3AD203B41FA5}">
                      <a16:colId xmlns:a16="http://schemas.microsoft.com/office/drawing/2014/main" val="3843070714"/>
                    </a:ext>
                  </a:extLst>
                </a:gridCol>
                <a:gridCol w="677862">
                  <a:extLst>
                    <a:ext uri="{9D8B030D-6E8A-4147-A177-3AD203B41FA5}">
                      <a16:colId xmlns:a16="http://schemas.microsoft.com/office/drawing/2014/main" val="4282898729"/>
                    </a:ext>
                  </a:extLst>
                </a:gridCol>
                <a:gridCol w="676275">
                  <a:extLst>
                    <a:ext uri="{9D8B030D-6E8A-4147-A177-3AD203B41FA5}">
                      <a16:colId xmlns:a16="http://schemas.microsoft.com/office/drawing/2014/main" val="212279355"/>
                    </a:ext>
                  </a:extLst>
                </a:gridCol>
                <a:gridCol w="677863">
                  <a:extLst>
                    <a:ext uri="{9D8B030D-6E8A-4147-A177-3AD203B41FA5}">
                      <a16:colId xmlns:a16="http://schemas.microsoft.com/office/drawing/2014/main" val="1940977496"/>
                    </a:ext>
                  </a:extLst>
                </a:gridCol>
                <a:gridCol w="677862">
                  <a:extLst>
                    <a:ext uri="{9D8B030D-6E8A-4147-A177-3AD203B41FA5}">
                      <a16:colId xmlns:a16="http://schemas.microsoft.com/office/drawing/2014/main" val="3388553470"/>
                    </a:ext>
                  </a:extLst>
                </a:gridCol>
                <a:gridCol w="676275">
                  <a:extLst>
                    <a:ext uri="{9D8B030D-6E8A-4147-A177-3AD203B41FA5}">
                      <a16:colId xmlns:a16="http://schemas.microsoft.com/office/drawing/2014/main" val="470788647"/>
                    </a:ext>
                  </a:extLst>
                </a:gridCol>
                <a:gridCol w="677863">
                  <a:extLst>
                    <a:ext uri="{9D8B030D-6E8A-4147-A177-3AD203B41FA5}">
                      <a16:colId xmlns:a16="http://schemas.microsoft.com/office/drawing/2014/main" val="442634800"/>
                    </a:ext>
                  </a:extLst>
                </a:gridCol>
              </a:tblGrid>
              <a:tr h="337484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ACTION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GOTO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23453"/>
                  </a:ext>
                </a:extLst>
              </a:tr>
              <a:tr h="33748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D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3872391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1721992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3658264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8253783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0822714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509121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5935707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0045670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1548340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5879106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924230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13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1097715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12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6773155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1498694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900853"/>
                  </a:ext>
                </a:extLst>
              </a:tr>
              <a:tr h="337484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14</a:t>
                      </a:r>
                    </a:p>
                  </a:txBody>
                  <a:tcPr marL="90000" marR="90000" marT="46806" marB="46806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6" marB="46806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760501"/>
                  </a:ext>
                </a:extLst>
              </a:tr>
            </a:tbl>
          </a:graphicData>
        </a:graphic>
      </p:graphicFrame>
      <p:sp>
        <p:nvSpPr>
          <p:cNvPr id="757937" name="Text Box 177"/>
          <p:cNvSpPr txBox="1">
            <a:spLocks noChangeArrowheads="1"/>
          </p:cNvSpPr>
          <p:nvPr/>
        </p:nvSpPr>
        <p:spPr bwMode="auto">
          <a:xfrm>
            <a:off x="3287714" y="188913"/>
            <a:ext cx="5545137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文法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G[S’]LR(1)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分析表（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p131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表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4.18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</a:p>
        </p:txBody>
      </p:sp>
      <p:grpSp>
        <p:nvGrpSpPr>
          <p:cNvPr id="757941" name="Group 181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7043" name="Picture 182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044" name="Picture 183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3543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57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786" name="Text Box 2"/>
          <p:cNvSpPr txBox="1">
            <a:spLocks noChangeArrowheads="1"/>
          </p:cNvSpPr>
          <p:nvPr/>
        </p:nvSpPr>
        <p:spPr bwMode="auto">
          <a:xfrm>
            <a:off x="1703388" y="1600201"/>
            <a:ext cx="8964612" cy="417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en-US" altLang="zh-CN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(4)</a:t>
            </a:r>
            <a:r>
              <a:rPr kumimoji="1"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说明    </a:t>
            </a:r>
          </a:p>
          <a:p>
            <a:pPr eaLnBrk="1" hangingPunct="1">
              <a:defRPr/>
            </a:pPr>
            <a:r>
              <a:rPr kumimoji="1"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kumimoji="1" lang="en-US" altLang="zh-C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1) 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按照上述算法构造的分析表，若不存在多重定义的元素，则称此分析 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表为</a:t>
            </a:r>
            <a:r>
              <a:rPr kumimoji="1" lang="zh-CN" altLang="en-US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规范</a:t>
            </a:r>
            <a:r>
              <a:rPr kumimoji="1" lang="en-US" altLang="zh-CN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）分析表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。使用这种分析表的分析器叫做规范</a:t>
            </a:r>
            <a:r>
              <a:rPr kumimoji="1" lang="en-US" altLang="zh-CN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分析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器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。具有规范ＬＲ（１）分析表的文法称为一个</a:t>
            </a:r>
            <a:r>
              <a:rPr kumimoji="1" lang="en-US" altLang="zh-CN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solidFill>
                  <a:srgbClr val="FF0066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）文法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kumimoji="1" lang="en-US" altLang="zh-C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2) 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）分析法比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），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）适用范围更广，对多数程序设计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语言来说有足够有效分析能力。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rgbClr val="FFFF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kumimoji="1" lang="en-US" altLang="zh-C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3) 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若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）分析法不可进行有效分析，即分析表项有多重定义，可继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续向前搜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个符号，相应分析表称</a:t>
            </a:r>
            <a:r>
              <a:rPr kumimoji="1" lang="en-US" altLang="zh-CN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）分析表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，具有规范ＬＲ（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  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文法。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solidFill>
                  <a:srgbClr val="FFFF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zh-CN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kumimoji="1" lang="en-US" altLang="zh-CN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kumimoji="1" lang="zh-CN" altLang="en-US" sz="2000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任何二义性文法都不是</a:t>
            </a:r>
            <a:r>
              <a:rPr kumimoji="1" lang="en-US" altLang="zh-CN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K</a:t>
            </a:r>
            <a:r>
              <a:rPr kumimoji="1" lang="zh-CN" altLang="en-US" sz="2000" b="1" dirty="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）文法</a:t>
            </a:r>
            <a:r>
              <a:rPr kumimoji="1" lang="zh-CN" altLang="en-US" sz="200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。 </a:t>
            </a:r>
          </a:p>
        </p:txBody>
      </p:sp>
      <p:sp>
        <p:nvSpPr>
          <p:cNvPr id="758787" name="AutoShape 3"/>
          <p:cNvSpPr>
            <a:spLocks noChangeArrowheads="1"/>
          </p:cNvSpPr>
          <p:nvPr/>
        </p:nvSpPr>
        <p:spPr bwMode="auto">
          <a:xfrm>
            <a:off x="1676400" y="838200"/>
            <a:ext cx="8686800" cy="58674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58788" name="AutoShape 4"/>
          <p:cNvSpPr>
            <a:spLocks noChangeArrowheads="1"/>
          </p:cNvSpPr>
          <p:nvPr/>
        </p:nvSpPr>
        <p:spPr bwMode="gray">
          <a:xfrm>
            <a:off x="23622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5. 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（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1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）分析表的构造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758789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7894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895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1427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8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8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5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8786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9" y="269982"/>
            <a:ext cx="5929313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019" y="404149"/>
            <a:ext cx="1249363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9" y="3450222"/>
            <a:ext cx="6149975" cy="292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直接连接符 9"/>
          <p:cNvCxnSpPr/>
          <p:nvPr/>
        </p:nvCxnSpPr>
        <p:spPr>
          <a:xfrm flipH="1">
            <a:off x="7290961" y="3317982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710959" y="3331368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081501" y="3687314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7523595" y="3339658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7468684" y="3990157"/>
            <a:ext cx="30026" cy="3988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691489" y="367966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41230" y="442038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341230" y="3679665"/>
            <a:ext cx="403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椭圆 17"/>
          <p:cNvSpPr/>
          <p:nvPr/>
        </p:nvSpPr>
        <p:spPr>
          <a:xfrm flipH="1">
            <a:off x="7651989" y="4546883"/>
            <a:ext cx="146357" cy="11633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65256" y="293192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直接连接符 31"/>
          <p:cNvCxnSpPr/>
          <p:nvPr/>
        </p:nvCxnSpPr>
        <p:spPr>
          <a:xfrm flipH="1">
            <a:off x="8374566" y="3287872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8794564" y="3301258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8131624" y="3657204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8607200" y="3309548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8552289" y="3960047"/>
            <a:ext cx="30026" cy="39884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8424835" y="439027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424835" y="364955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椭圆 38"/>
          <p:cNvSpPr/>
          <p:nvPr/>
        </p:nvSpPr>
        <p:spPr>
          <a:xfrm flipH="1">
            <a:off x="8735594" y="4516773"/>
            <a:ext cx="146357" cy="116337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448861" y="290181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826711" y="3609886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直接连接符 42"/>
          <p:cNvCxnSpPr/>
          <p:nvPr/>
        </p:nvCxnSpPr>
        <p:spPr>
          <a:xfrm flipH="1">
            <a:off x="10012008" y="3248203"/>
            <a:ext cx="148590" cy="3315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0432006" y="3261589"/>
            <a:ext cx="152400" cy="3181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9802548" y="3617535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10244642" y="3269879"/>
            <a:ext cx="3195" cy="3476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0465488" y="3599048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0062277" y="3609886"/>
            <a:ext cx="403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椭圆 49"/>
          <p:cNvSpPr/>
          <p:nvPr/>
        </p:nvSpPr>
        <p:spPr>
          <a:xfrm flipH="1">
            <a:off x="10373035" y="3724754"/>
            <a:ext cx="78903" cy="8332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0086303" y="2862147"/>
            <a:ext cx="662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10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835" name="Text Box 3"/>
          <p:cNvSpPr txBox="1">
            <a:spLocks noChangeArrowheads="1"/>
          </p:cNvSpPr>
          <p:nvPr/>
        </p:nvSpPr>
        <p:spPr bwMode="auto">
          <a:xfrm>
            <a:off x="2286001" y="4953000"/>
            <a:ext cx="6931025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设文法Ｇ［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S’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］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: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      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 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S’∷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＝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S                      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 Ｂ∷＝</a:t>
            </a:r>
            <a:r>
              <a:rPr kumimoji="1" lang="en-US" altLang="zh-CN" sz="20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aB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 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 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S∷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＝ＢＢ                  （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  Ｂ∷＝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b 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由该文法，我们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）项目集及转换函数如下图所示：</a:t>
            </a:r>
          </a:p>
          <a:p>
            <a:pPr eaLnBrk="1" hangingPunct="1">
              <a:defRPr/>
            </a:pPr>
            <a:endParaRPr kumimoji="1" lang="en-US" altLang="zh-CN" sz="20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60836" name="Rectangle 4"/>
          <p:cNvSpPr>
            <a:spLocks noChangeArrowheads="1"/>
          </p:cNvSpPr>
          <p:nvPr/>
        </p:nvSpPr>
        <p:spPr bwMode="auto">
          <a:xfrm>
            <a:off x="1905000" y="2438400"/>
            <a:ext cx="8280400" cy="24193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下面我们来介绍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Look Ahead---LR)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向前看ＬＲ分析法。</a:t>
            </a: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问题的提出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分析法与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相类似，但功能比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）强，比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）弱，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分析表比ＬＲ表要小得多。对于同一文法，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分析表与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分析表具有相同数目的状态。例如，对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PASCAL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语言来说，处理它的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分析表一般要设置几百个状态，若用规范ＬＲ分析表则可能要上千个状态。因此，构造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分析表要比构造ＬＲ分析表经济得多。</a:t>
            </a:r>
          </a:p>
        </p:txBody>
      </p:sp>
      <p:sp>
        <p:nvSpPr>
          <p:cNvPr id="760837" name="AutoShape 5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942" name="Rectangle 6"/>
          <p:cNvSpPr>
            <a:spLocks noChangeArrowheads="1"/>
          </p:cNvSpPr>
          <p:nvPr/>
        </p:nvSpPr>
        <p:spPr bwMode="auto">
          <a:xfrm>
            <a:off x="1952304" y="2001838"/>
            <a:ext cx="298831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003867"/>
                  </a:outerShdw>
                </a:effectLst>
              </a14:hiddenEffects>
            </a:ext>
          </a:extLst>
        </p:spPr>
        <p:txBody>
          <a:bodyPr wrap="none" tIns="0" bIns="0">
            <a:spAutoFit/>
          </a:bodyPr>
          <a:lstStyle>
            <a:lvl1pPr marL="233363" indent="-233363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spcAft>
                <a:spcPct val="20000"/>
              </a:spcAft>
              <a:buFontTx/>
              <a:buNone/>
            </a:pPr>
            <a:r>
              <a:rPr lang="en-US" altLang="zh-CN" sz="2400" dirty="0" smtClean="0">
                <a:solidFill>
                  <a:schemeClr val="hlink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hlink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LALR</a:t>
            </a:r>
            <a:r>
              <a:rPr lang="zh-CN" altLang="en-US" sz="2400" dirty="0">
                <a:solidFill>
                  <a:schemeClr val="hlink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分析表的构造</a:t>
            </a:r>
          </a:p>
        </p:txBody>
      </p:sp>
      <p:grpSp>
        <p:nvGrpSpPr>
          <p:cNvPr id="760840" name="Group 8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39945" name="Picture 9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946" name="Picture 10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5980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0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858" name="Text Box 2"/>
          <p:cNvSpPr txBox="1">
            <a:spLocks noChangeArrowheads="1"/>
          </p:cNvSpPr>
          <p:nvPr/>
        </p:nvSpPr>
        <p:spPr bwMode="auto">
          <a:xfrm>
            <a:off x="2566988" y="692150"/>
            <a:ext cx="1873250" cy="14747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S,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S </a:t>
            </a: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→ • BB, #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  B → • aB, a/b</a:t>
            </a:r>
          </a:p>
          <a:p>
            <a:pPr eaLnBrk="1" hangingPunct="1"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  B → • b, a/b</a:t>
            </a:r>
          </a:p>
        </p:txBody>
      </p:sp>
      <p:sp>
        <p:nvSpPr>
          <p:cNvPr id="761859" name="Text Box 3"/>
          <p:cNvSpPr txBox="1">
            <a:spLocks noChangeArrowheads="1"/>
          </p:cNvSpPr>
          <p:nvPr/>
        </p:nvSpPr>
        <p:spPr bwMode="auto">
          <a:xfrm>
            <a:off x="2566988" y="2706689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 → b •, a/b</a:t>
            </a:r>
          </a:p>
        </p:txBody>
      </p:sp>
      <p:sp>
        <p:nvSpPr>
          <p:cNvPr id="761860" name="Text Box 4"/>
          <p:cNvSpPr txBox="1">
            <a:spLocks noChangeArrowheads="1"/>
          </p:cNvSpPr>
          <p:nvPr/>
        </p:nvSpPr>
        <p:spPr bwMode="auto">
          <a:xfrm>
            <a:off x="2566988" y="3860800"/>
            <a:ext cx="187325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B → a • B, a/b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B → • </a:t>
            </a:r>
            <a:r>
              <a:rPr lang="en-US" altLang="zh-CN" b="1" dirty="0" err="1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aB</a:t>
            </a: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a/b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B → • b, a/b</a:t>
            </a:r>
          </a:p>
        </p:txBody>
      </p:sp>
      <p:sp>
        <p:nvSpPr>
          <p:cNvPr id="761861" name="Text Box 5"/>
          <p:cNvSpPr txBox="1">
            <a:spLocks noChangeArrowheads="1"/>
          </p:cNvSpPr>
          <p:nvPr/>
        </p:nvSpPr>
        <p:spPr bwMode="auto">
          <a:xfrm>
            <a:off x="2566988" y="5516564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 → </a:t>
            </a:r>
            <a:r>
              <a:rPr lang="en-US" altLang="zh-CN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aB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• , a/b</a:t>
            </a:r>
          </a:p>
        </p:txBody>
      </p:sp>
      <p:sp>
        <p:nvSpPr>
          <p:cNvPr id="761862" name="Text Box 6"/>
          <p:cNvSpPr txBox="1">
            <a:spLocks noChangeArrowheads="1"/>
          </p:cNvSpPr>
          <p:nvPr/>
        </p:nvSpPr>
        <p:spPr bwMode="auto">
          <a:xfrm>
            <a:off x="5375275" y="69215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S •, #</a:t>
            </a:r>
          </a:p>
        </p:txBody>
      </p:sp>
      <p:sp>
        <p:nvSpPr>
          <p:cNvPr id="761863" name="Text Box 7"/>
          <p:cNvSpPr txBox="1">
            <a:spLocks noChangeArrowheads="1"/>
          </p:cNvSpPr>
          <p:nvPr/>
        </p:nvSpPr>
        <p:spPr bwMode="auto">
          <a:xfrm>
            <a:off x="5375275" y="1738313"/>
            <a:ext cx="187325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S 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B • B, #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B → • </a:t>
            </a:r>
            <a:r>
              <a:rPr lang="en-US" altLang="zh-CN" b="1" dirty="0" err="1">
                <a:latin typeface="Times New Roman" panose="02020603050405020304" pitchFamily="18" charset="0"/>
                <a:ea typeface="宋体" panose="02010600030101010101" pitchFamily="2" charset="-122"/>
              </a:rPr>
              <a:t>aB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, #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B → • b, #</a:t>
            </a:r>
          </a:p>
        </p:txBody>
      </p:sp>
      <p:sp>
        <p:nvSpPr>
          <p:cNvPr id="761864" name="Text Box 8"/>
          <p:cNvSpPr txBox="1">
            <a:spLocks noChangeArrowheads="1"/>
          </p:cNvSpPr>
          <p:nvPr/>
        </p:nvSpPr>
        <p:spPr bwMode="auto">
          <a:xfrm>
            <a:off x="5375275" y="386080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b="1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 → b •, #</a:t>
            </a:r>
          </a:p>
        </p:txBody>
      </p:sp>
      <p:sp>
        <p:nvSpPr>
          <p:cNvPr id="761865" name="Text Box 9"/>
          <p:cNvSpPr txBox="1">
            <a:spLocks noChangeArrowheads="1"/>
          </p:cNvSpPr>
          <p:nvPr/>
        </p:nvSpPr>
        <p:spPr bwMode="auto">
          <a:xfrm>
            <a:off x="8181975" y="692151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BB • , #</a:t>
            </a:r>
          </a:p>
        </p:txBody>
      </p:sp>
      <p:sp>
        <p:nvSpPr>
          <p:cNvPr id="761866" name="Text Box 10"/>
          <p:cNvSpPr txBox="1">
            <a:spLocks noChangeArrowheads="1"/>
          </p:cNvSpPr>
          <p:nvPr/>
        </p:nvSpPr>
        <p:spPr bwMode="auto">
          <a:xfrm>
            <a:off x="8183563" y="1724025"/>
            <a:ext cx="1873250" cy="12001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b="1" dirty="0"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</a:t>
            </a: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B </a:t>
            </a: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a • B, #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B → • </a:t>
            </a:r>
            <a:r>
              <a:rPr lang="en-US" altLang="zh-CN" b="1" dirty="0" err="1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aB</a:t>
            </a: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, #</a:t>
            </a:r>
          </a:p>
          <a:p>
            <a:pPr eaLnBrk="1" hangingPunct="1">
              <a:defRPr/>
            </a:pPr>
            <a:r>
              <a:rPr lang="en-US" altLang="zh-CN" b="1" dirty="0">
                <a:solidFill>
                  <a:srgbClr val="2D3AFF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B → • b, #</a:t>
            </a:r>
          </a:p>
        </p:txBody>
      </p:sp>
      <p:sp>
        <p:nvSpPr>
          <p:cNvPr id="761867" name="Text Box 11"/>
          <p:cNvSpPr txBox="1">
            <a:spLocks noChangeArrowheads="1"/>
          </p:cNvSpPr>
          <p:nvPr/>
        </p:nvSpPr>
        <p:spPr bwMode="auto">
          <a:xfrm>
            <a:off x="8183563" y="3857626"/>
            <a:ext cx="1873250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9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B → </a:t>
            </a:r>
            <a:r>
              <a:rPr lang="en-US" altLang="zh-CN" b="1" dirty="0" err="1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aB</a:t>
            </a:r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•, #</a:t>
            </a:r>
          </a:p>
        </p:txBody>
      </p:sp>
      <p:grpSp>
        <p:nvGrpSpPr>
          <p:cNvPr id="40972" name="Group 12"/>
          <p:cNvGrpSpPr>
            <a:grpSpLocks/>
          </p:cNvGrpSpPr>
          <p:nvPr/>
        </p:nvGrpSpPr>
        <p:grpSpPr bwMode="auto">
          <a:xfrm>
            <a:off x="3359150" y="2205038"/>
            <a:ext cx="287338" cy="431800"/>
            <a:chOff x="1156" y="1389"/>
            <a:chExt cx="181" cy="272"/>
          </a:xfrm>
        </p:grpSpPr>
        <p:sp>
          <p:nvSpPr>
            <p:cNvPr id="761869" name="Line 13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70" name="Text Box 14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grpSp>
        <p:nvGrpSpPr>
          <p:cNvPr id="40973" name="Group 15"/>
          <p:cNvGrpSpPr>
            <a:grpSpLocks/>
          </p:cNvGrpSpPr>
          <p:nvPr/>
        </p:nvGrpSpPr>
        <p:grpSpPr bwMode="auto">
          <a:xfrm>
            <a:off x="3359150" y="3357563"/>
            <a:ext cx="287338" cy="431800"/>
            <a:chOff x="1156" y="1389"/>
            <a:chExt cx="181" cy="272"/>
          </a:xfrm>
        </p:grpSpPr>
        <p:sp>
          <p:nvSpPr>
            <p:cNvPr id="761872" name="Line 16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73" name="Text Box 17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grpSp>
        <p:nvGrpSpPr>
          <p:cNvPr id="40974" name="Group 18"/>
          <p:cNvGrpSpPr>
            <a:grpSpLocks/>
          </p:cNvGrpSpPr>
          <p:nvPr/>
        </p:nvGrpSpPr>
        <p:grpSpPr bwMode="auto">
          <a:xfrm>
            <a:off x="3360739" y="5084763"/>
            <a:ext cx="287337" cy="431800"/>
            <a:chOff x="1156" y="1389"/>
            <a:chExt cx="181" cy="272"/>
          </a:xfrm>
        </p:grpSpPr>
        <p:sp>
          <p:nvSpPr>
            <p:cNvPr id="761875" name="Line 19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76" name="Text Box 20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sp>
        <p:nvSpPr>
          <p:cNvPr id="761877" name="Line 21"/>
          <p:cNvSpPr>
            <a:spLocks noChangeShapeType="1"/>
          </p:cNvSpPr>
          <p:nvPr/>
        </p:nvSpPr>
        <p:spPr bwMode="auto">
          <a:xfrm flipH="1">
            <a:off x="2286000" y="1447800"/>
            <a:ext cx="22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61878" name="Line 22"/>
          <p:cNvSpPr>
            <a:spLocks noChangeShapeType="1"/>
          </p:cNvSpPr>
          <p:nvPr/>
        </p:nvSpPr>
        <p:spPr bwMode="auto">
          <a:xfrm>
            <a:off x="2286000" y="1447800"/>
            <a:ext cx="0" cy="3124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61879" name="Line 23"/>
          <p:cNvSpPr>
            <a:spLocks noChangeShapeType="1"/>
          </p:cNvSpPr>
          <p:nvPr/>
        </p:nvSpPr>
        <p:spPr bwMode="auto">
          <a:xfrm flipV="1">
            <a:off x="2286000" y="4572000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61880" name="Text Box 24"/>
          <p:cNvSpPr txBox="1">
            <a:spLocks noChangeArrowheads="1"/>
          </p:cNvSpPr>
          <p:nvPr/>
        </p:nvSpPr>
        <p:spPr bwMode="auto">
          <a:xfrm>
            <a:off x="2062164" y="2514601"/>
            <a:ext cx="2889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</a:p>
        </p:txBody>
      </p:sp>
      <p:grpSp>
        <p:nvGrpSpPr>
          <p:cNvPr id="40979" name="Group 25"/>
          <p:cNvGrpSpPr>
            <a:grpSpLocks/>
          </p:cNvGrpSpPr>
          <p:nvPr/>
        </p:nvGrpSpPr>
        <p:grpSpPr bwMode="auto">
          <a:xfrm>
            <a:off x="4440239" y="692151"/>
            <a:ext cx="935037" cy="366713"/>
            <a:chOff x="1837" y="436"/>
            <a:chExt cx="589" cy="231"/>
          </a:xfrm>
        </p:grpSpPr>
        <p:sp>
          <p:nvSpPr>
            <p:cNvPr id="761882" name="Line 26"/>
            <p:cNvSpPr>
              <a:spLocks noChangeShapeType="1"/>
            </p:cNvSpPr>
            <p:nvPr/>
          </p:nvSpPr>
          <p:spPr bwMode="auto">
            <a:xfrm>
              <a:off x="1837" y="663"/>
              <a:ext cx="58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83" name="Text Box 27"/>
            <p:cNvSpPr txBox="1">
              <a:spLocks noChangeArrowheads="1"/>
            </p:cNvSpPr>
            <p:nvPr/>
          </p:nvSpPr>
          <p:spPr bwMode="auto">
            <a:xfrm>
              <a:off x="2018" y="436"/>
              <a:ext cx="22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S</a:t>
              </a:r>
            </a:p>
          </p:txBody>
        </p:sp>
      </p:grpSp>
      <p:grpSp>
        <p:nvGrpSpPr>
          <p:cNvPr id="40980" name="Group 28"/>
          <p:cNvGrpSpPr>
            <a:grpSpLocks/>
          </p:cNvGrpSpPr>
          <p:nvPr/>
        </p:nvGrpSpPr>
        <p:grpSpPr bwMode="auto">
          <a:xfrm>
            <a:off x="4440239" y="1622426"/>
            <a:ext cx="935037" cy="366713"/>
            <a:chOff x="1837" y="436"/>
            <a:chExt cx="589" cy="231"/>
          </a:xfrm>
        </p:grpSpPr>
        <p:sp>
          <p:nvSpPr>
            <p:cNvPr id="761885" name="Line 29"/>
            <p:cNvSpPr>
              <a:spLocks noChangeShapeType="1"/>
            </p:cNvSpPr>
            <p:nvPr/>
          </p:nvSpPr>
          <p:spPr bwMode="auto">
            <a:xfrm>
              <a:off x="1837" y="663"/>
              <a:ext cx="58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86" name="Text Box 30"/>
            <p:cNvSpPr txBox="1">
              <a:spLocks noChangeArrowheads="1"/>
            </p:cNvSpPr>
            <p:nvPr/>
          </p:nvSpPr>
          <p:spPr bwMode="auto">
            <a:xfrm>
              <a:off x="2018" y="436"/>
              <a:ext cx="22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grpSp>
        <p:nvGrpSpPr>
          <p:cNvPr id="40981" name="Group 31"/>
          <p:cNvGrpSpPr>
            <a:grpSpLocks/>
          </p:cNvGrpSpPr>
          <p:nvPr/>
        </p:nvGrpSpPr>
        <p:grpSpPr bwMode="auto">
          <a:xfrm>
            <a:off x="7248525" y="1982788"/>
            <a:ext cx="935038" cy="366712"/>
            <a:chOff x="1837" y="436"/>
            <a:chExt cx="589" cy="231"/>
          </a:xfrm>
        </p:grpSpPr>
        <p:sp>
          <p:nvSpPr>
            <p:cNvPr id="761888" name="Line 32"/>
            <p:cNvSpPr>
              <a:spLocks noChangeShapeType="1"/>
            </p:cNvSpPr>
            <p:nvPr/>
          </p:nvSpPr>
          <p:spPr bwMode="auto">
            <a:xfrm>
              <a:off x="1837" y="663"/>
              <a:ext cx="589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89" name="Text Box 33"/>
            <p:cNvSpPr txBox="1">
              <a:spLocks noChangeArrowheads="1"/>
            </p:cNvSpPr>
            <p:nvPr/>
          </p:nvSpPr>
          <p:spPr bwMode="auto">
            <a:xfrm>
              <a:off x="2018" y="436"/>
              <a:ext cx="227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</a:p>
          </p:txBody>
        </p:sp>
      </p:grpSp>
      <p:grpSp>
        <p:nvGrpSpPr>
          <p:cNvPr id="40982" name="Group 34"/>
          <p:cNvGrpSpPr>
            <a:grpSpLocks/>
          </p:cNvGrpSpPr>
          <p:nvPr/>
        </p:nvGrpSpPr>
        <p:grpSpPr bwMode="auto">
          <a:xfrm>
            <a:off x="6240464" y="2997201"/>
            <a:ext cx="287337" cy="792163"/>
            <a:chOff x="1156" y="1389"/>
            <a:chExt cx="181" cy="272"/>
          </a:xfrm>
        </p:grpSpPr>
        <p:sp>
          <p:nvSpPr>
            <p:cNvPr id="761891" name="Line 35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92" name="Text Box 36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1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grpSp>
        <p:nvGrpSpPr>
          <p:cNvPr id="40983" name="Group 37"/>
          <p:cNvGrpSpPr>
            <a:grpSpLocks/>
          </p:cNvGrpSpPr>
          <p:nvPr/>
        </p:nvGrpSpPr>
        <p:grpSpPr bwMode="auto">
          <a:xfrm>
            <a:off x="9048750" y="2997201"/>
            <a:ext cx="287338" cy="792163"/>
            <a:chOff x="1156" y="1389"/>
            <a:chExt cx="181" cy="272"/>
          </a:xfrm>
        </p:grpSpPr>
        <p:sp>
          <p:nvSpPr>
            <p:cNvPr id="761894" name="Line 38"/>
            <p:cNvSpPr>
              <a:spLocks noChangeShapeType="1"/>
            </p:cNvSpPr>
            <p:nvPr/>
          </p:nvSpPr>
          <p:spPr bwMode="auto">
            <a:xfrm>
              <a:off x="1156" y="1389"/>
              <a:ext cx="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895" name="Text Box 39"/>
            <p:cNvSpPr txBox="1">
              <a:spLocks noChangeArrowheads="1"/>
            </p:cNvSpPr>
            <p:nvPr/>
          </p:nvSpPr>
          <p:spPr bwMode="auto">
            <a:xfrm>
              <a:off x="1156" y="1430"/>
              <a:ext cx="181" cy="1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B</a:t>
              </a:r>
            </a:p>
          </p:txBody>
        </p:sp>
      </p:grpSp>
      <p:sp>
        <p:nvSpPr>
          <p:cNvPr id="761896" name="Line 40"/>
          <p:cNvSpPr>
            <a:spLocks noChangeShapeType="1"/>
          </p:cNvSpPr>
          <p:nvPr/>
        </p:nvSpPr>
        <p:spPr bwMode="auto">
          <a:xfrm flipV="1">
            <a:off x="7248525" y="1341438"/>
            <a:ext cx="935038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61897" name="Text Box 41"/>
          <p:cNvSpPr txBox="1">
            <a:spLocks noChangeArrowheads="1"/>
          </p:cNvSpPr>
          <p:nvPr/>
        </p:nvSpPr>
        <p:spPr bwMode="auto">
          <a:xfrm>
            <a:off x="7535863" y="1196976"/>
            <a:ext cx="360362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</a:p>
        </p:txBody>
      </p:sp>
      <p:sp>
        <p:nvSpPr>
          <p:cNvPr id="761898" name="Line 42"/>
          <p:cNvSpPr>
            <a:spLocks noChangeShapeType="1"/>
          </p:cNvSpPr>
          <p:nvPr/>
        </p:nvSpPr>
        <p:spPr bwMode="auto">
          <a:xfrm flipH="1">
            <a:off x="7248525" y="2924176"/>
            <a:ext cx="935038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61899" name="Text Box 43"/>
          <p:cNvSpPr txBox="1">
            <a:spLocks noChangeArrowheads="1"/>
          </p:cNvSpPr>
          <p:nvPr/>
        </p:nvSpPr>
        <p:spPr bwMode="auto">
          <a:xfrm>
            <a:off x="7608888" y="3357563"/>
            <a:ext cx="36036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</a:p>
        </p:txBody>
      </p:sp>
      <p:grpSp>
        <p:nvGrpSpPr>
          <p:cNvPr id="40988" name="Group 44"/>
          <p:cNvGrpSpPr>
            <a:grpSpLocks/>
          </p:cNvGrpSpPr>
          <p:nvPr/>
        </p:nvGrpSpPr>
        <p:grpSpPr bwMode="auto">
          <a:xfrm>
            <a:off x="4151313" y="3357564"/>
            <a:ext cx="685800" cy="549275"/>
            <a:chOff x="1655" y="2115"/>
            <a:chExt cx="432" cy="346"/>
          </a:xfrm>
        </p:grpSpPr>
        <p:sp>
          <p:nvSpPr>
            <p:cNvPr id="761901" name="Freeform 45"/>
            <p:cNvSpPr>
              <a:spLocks/>
            </p:cNvSpPr>
            <p:nvPr/>
          </p:nvSpPr>
          <p:spPr bwMode="auto">
            <a:xfrm>
              <a:off x="1746" y="2228"/>
              <a:ext cx="341" cy="233"/>
            </a:xfrm>
            <a:custGeom>
              <a:avLst/>
              <a:gdLst>
                <a:gd name="T0" fmla="*/ 91 w 341"/>
                <a:gd name="T1" fmla="*/ 340 h 385"/>
                <a:gd name="T2" fmla="*/ 272 w 341"/>
                <a:gd name="T3" fmla="*/ 340 h 385"/>
                <a:gd name="T4" fmla="*/ 318 w 341"/>
                <a:gd name="T5" fmla="*/ 68 h 385"/>
                <a:gd name="T6" fmla="*/ 136 w 341"/>
                <a:gd name="T7" fmla="*/ 23 h 385"/>
                <a:gd name="T8" fmla="*/ 0 w 341"/>
                <a:gd name="T9" fmla="*/ 204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385">
                  <a:moveTo>
                    <a:pt x="91" y="340"/>
                  </a:moveTo>
                  <a:cubicBezTo>
                    <a:pt x="162" y="362"/>
                    <a:pt x="234" y="385"/>
                    <a:pt x="272" y="340"/>
                  </a:cubicBezTo>
                  <a:cubicBezTo>
                    <a:pt x="310" y="295"/>
                    <a:pt x="341" y="121"/>
                    <a:pt x="318" y="68"/>
                  </a:cubicBezTo>
                  <a:cubicBezTo>
                    <a:pt x="295" y="15"/>
                    <a:pt x="189" y="0"/>
                    <a:pt x="136" y="23"/>
                  </a:cubicBezTo>
                  <a:cubicBezTo>
                    <a:pt x="83" y="46"/>
                    <a:pt x="41" y="125"/>
                    <a:pt x="0" y="204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902" name="Text Box 46"/>
            <p:cNvSpPr txBox="1">
              <a:spLocks noChangeArrowheads="1"/>
            </p:cNvSpPr>
            <p:nvPr/>
          </p:nvSpPr>
          <p:spPr bwMode="auto">
            <a:xfrm>
              <a:off x="1655" y="2115"/>
              <a:ext cx="27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</a:p>
          </p:txBody>
        </p:sp>
      </p:grpSp>
      <p:grpSp>
        <p:nvGrpSpPr>
          <p:cNvPr id="40989" name="Group 47"/>
          <p:cNvGrpSpPr>
            <a:grpSpLocks/>
          </p:cNvGrpSpPr>
          <p:nvPr/>
        </p:nvGrpSpPr>
        <p:grpSpPr bwMode="auto">
          <a:xfrm>
            <a:off x="9696450" y="1198564"/>
            <a:ext cx="685800" cy="549275"/>
            <a:chOff x="1655" y="2115"/>
            <a:chExt cx="432" cy="346"/>
          </a:xfrm>
        </p:grpSpPr>
        <p:sp>
          <p:nvSpPr>
            <p:cNvPr id="761904" name="Freeform 48"/>
            <p:cNvSpPr>
              <a:spLocks/>
            </p:cNvSpPr>
            <p:nvPr/>
          </p:nvSpPr>
          <p:spPr bwMode="auto">
            <a:xfrm>
              <a:off x="1746" y="2228"/>
              <a:ext cx="341" cy="233"/>
            </a:xfrm>
            <a:custGeom>
              <a:avLst/>
              <a:gdLst>
                <a:gd name="T0" fmla="*/ 91 w 341"/>
                <a:gd name="T1" fmla="*/ 340 h 385"/>
                <a:gd name="T2" fmla="*/ 272 w 341"/>
                <a:gd name="T3" fmla="*/ 340 h 385"/>
                <a:gd name="T4" fmla="*/ 318 w 341"/>
                <a:gd name="T5" fmla="*/ 68 h 385"/>
                <a:gd name="T6" fmla="*/ 136 w 341"/>
                <a:gd name="T7" fmla="*/ 23 h 385"/>
                <a:gd name="T8" fmla="*/ 0 w 341"/>
                <a:gd name="T9" fmla="*/ 204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385">
                  <a:moveTo>
                    <a:pt x="91" y="340"/>
                  </a:moveTo>
                  <a:cubicBezTo>
                    <a:pt x="162" y="362"/>
                    <a:pt x="234" y="385"/>
                    <a:pt x="272" y="340"/>
                  </a:cubicBezTo>
                  <a:cubicBezTo>
                    <a:pt x="310" y="295"/>
                    <a:pt x="341" y="121"/>
                    <a:pt x="318" y="68"/>
                  </a:cubicBezTo>
                  <a:cubicBezTo>
                    <a:pt x="295" y="15"/>
                    <a:pt x="189" y="0"/>
                    <a:pt x="136" y="23"/>
                  </a:cubicBezTo>
                  <a:cubicBezTo>
                    <a:pt x="83" y="46"/>
                    <a:pt x="41" y="125"/>
                    <a:pt x="0" y="204"/>
                  </a:cubicBezTo>
                </a:path>
              </a:pathLst>
            </a:cu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>
              <a:prstShdw prst="shdw18" dist="17961" dir="13500000">
                <a:schemeClr val="tx1">
                  <a:gamma/>
                  <a:shade val="60000"/>
                  <a:invGamma/>
                </a:schemeClr>
              </a:prst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 b="1"/>
            </a:p>
          </p:txBody>
        </p:sp>
        <p:sp>
          <p:nvSpPr>
            <p:cNvPr id="761905" name="Text Box 49"/>
            <p:cNvSpPr txBox="1">
              <a:spLocks noChangeArrowheads="1"/>
            </p:cNvSpPr>
            <p:nvPr/>
          </p:nvSpPr>
          <p:spPr bwMode="auto">
            <a:xfrm>
              <a:off x="1655" y="2115"/>
              <a:ext cx="272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9933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1" hangingPunct="1">
                <a:spcBef>
                  <a:spcPct val="50000"/>
                </a:spcBef>
                <a:defRPr/>
              </a:pPr>
              <a:r>
                <a:rPr lang="en-US" altLang="zh-CN" b="1">
                  <a:latin typeface="Times New Roman" panose="02020603050405020304" pitchFamily="18" charset="0"/>
                  <a:ea typeface="宋体" panose="02010600030101010101" pitchFamily="2" charset="-122"/>
                </a:rPr>
                <a:t>a</a:t>
              </a:r>
            </a:p>
          </p:txBody>
        </p:sp>
      </p:grpSp>
      <p:sp>
        <p:nvSpPr>
          <p:cNvPr id="761906" name="Text Box 50"/>
          <p:cNvSpPr txBox="1">
            <a:spLocks noChangeArrowheads="1"/>
          </p:cNvSpPr>
          <p:nvPr/>
        </p:nvSpPr>
        <p:spPr bwMode="auto">
          <a:xfrm>
            <a:off x="5880100" y="5229226"/>
            <a:ext cx="446405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文法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G[S’]LR(1)</a:t>
            </a:r>
            <a:r>
              <a:rPr lang="zh-CN" altLang="en-US" b="1" dirty="0">
                <a:latin typeface="Times New Roman" panose="02020603050405020304" pitchFamily="18" charset="0"/>
                <a:ea typeface="宋体" panose="02010600030101010101" pitchFamily="2" charset="-122"/>
              </a:rPr>
              <a:t>项目集和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GO</a:t>
            </a:r>
            <a:r>
              <a:rPr lang="zh-CN" altLang="en-US" b="1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函数</a:t>
            </a:r>
            <a:endParaRPr lang="zh-CN" altLang="en-US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990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2882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816083"/>
              </p:ext>
            </p:extLst>
          </p:nvPr>
        </p:nvGraphicFramePr>
        <p:xfrm>
          <a:off x="2971800" y="1371600"/>
          <a:ext cx="6553200" cy="4705364"/>
        </p:xfrm>
        <a:graphic>
          <a:graphicData uri="http://schemas.openxmlformats.org/drawingml/2006/table">
            <a:tbl>
              <a:tblPr/>
              <a:tblGrid>
                <a:gridCol w="987425">
                  <a:extLst>
                    <a:ext uri="{9D8B030D-6E8A-4147-A177-3AD203B41FA5}">
                      <a16:colId xmlns:a16="http://schemas.microsoft.com/office/drawing/2014/main" val="292288693"/>
                    </a:ext>
                  </a:extLst>
                </a:gridCol>
                <a:gridCol w="1111250">
                  <a:extLst>
                    <a:ext uri="{9D8B030D-6E8A-4147-A177-3AD203B41FA5}">
                      <a16:colId xmlns:a16="http://schemas.microsoft.com/office/drawing/2014/main" val="2389637689"/>
                    </a:ext>
                  </a:extLst>
                </a:gridCol>
                <a:gridCol w="1101725">
                  <a:extLst>
                    <a:ext uri="{9D8B030D-6E8A-4147-A177-3AD203B41FA5}">
                      <a16:colId xmlns:a16="http://schemas.microsoft.com/office/drawing/2014/main" val="2068675747"/>
                    </a:ext>
                  </a:extLst>
                </a:gridCol>
                <a:gridCol w="1179513">
                  <a:extLst>
                    <a:ext uri="{9D8B030D-6E8A-4147-A177-3AD203B41FA5}">
                      <a16:colId xmlns:a16="http://schemas.microsoft.com/office/drawing/2014/main" val="2269348476"/>
                    </a:ext>
                  </a:extLst>
                </a:gridCol>
                <a:gridCol w="1055687">
                  <a:extLst>
                    <a:ext uri="{9D8B030D-6E8A-4147-A177-3AD203B41FA5}">
                      <a16:colId xmlns:a16="http://schemas.microsoft.com/office/drawing/2014/main" val="2681960626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895548603"/>
                    </a:ext>
                  </a:extLst>
                </a:gridCol>
              </a:tblGrid>
              <a:tr h="337428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ACTION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GOTO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2338232"/>
                  </a:ext>
                </a:extLst>
              </a:tr>
              <a:tr h="44445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3997725"/>
                  </a:ext>
                </a:extLst>
              </a:tr>
              <a:tr h="380959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7783360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607602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4215006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7145109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1702303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1129475"/>
                  </a:ext>
                </a:extLst>
              </a:tr>
              <a:tr h="63175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9844009"/>
                  </a:ext>
                </a:extLst>
              </a:tr>
              <a:tr h="54875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en-US" altLang="zh-CN" sz="16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6442965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6433006"/>
                  </a:ext>
                </a:extLst>
              </a:tr>
              <a:tr h="33742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6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9726633"/>
                  </a:ext>
                </a:extLst>
              </a:tr>
            </a:tbl>
          </a:graphicData>
        </a:graphic>
      </p:graphicFrame>
      <p:sp>
        <p:nvSpPr>
          <p:cNvPr id="762971" name="Text Box 91"/>
          <p:cNvSpPr txBox="1">
            <a:spLocks noChangeArrowheads="1"/>
          </p:cNvSpPr>
          <p:nvPr/>
        </p:nvSpPr>
        <p:spPr bwMode="auto">
          <a:xfrm>
            <a:off x="3657600" y="457201"/>
            <a:ext cx="47894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文法</a:t>
            </a: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G[S’]LR(1)</a:t>
            </a:r>
            <a:r>
              <a:rPr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</a:t>
            </a:r>
            <a:r>
              <a:rPr lang="zh-CN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表</a:t>
            </a:r>
            <a:endParaRPr lang="zh-CN" altLang="en-US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762972" name="Group 92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2077" name="Picture 93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078" name="Picture 94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0770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2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62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62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676400" y="1447800"/>
            <a:ext cx="8497888" cy="5105400"/>
          </a:xfrm>
        </p:spPr>
        <p:txBody>
          <a:bodyPr>
            <a:normAutofit lnSpcReduction="10000"/>
          </a:bodyPr>
          <a:lstStyle/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  </a:t>
            </a:r>
            <a:r>
              <a:rPr lang="zh-CN" altLang="en-US" sz="2000" b="1">
                <a:latin typeface="Times New Roman" panose="02020603050405020304" pitchFamily="18" charset="0"/>
              </a:rPr>
              <a:t>从图中可以看出， 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</a:t>
            </a:r>
            <a:r>
              <a:rPr lang="zh-CN" altLang="en-US" sz="2000" b="1">
                <a:latin typeface="Times New Roman" panose="02020603050405020304" pitchFamily="18" charset="0"/>
              </a:rPr>
              <a:t>和Ｉ</a:t>
            </a:r>
            <a:r>
              <a:rPr lang="zh-CN" altLang="en-US" sz="2000" b="1" baseline="-25000">
                <a:latin typeface="Times New Roman" panose="02020603050405020304" pitchFamily="18" charset="0"/>
              </a:rPr>
              <a:t>７</a:t>
            </a:r>
            <a:r>
              <a:rPr lang="zh-CN" altLang="en-US" sz="2000" b="1">
                <a:latin typeface="Times New Roman" panose="02020603050405020304" pitchFamily="18" charset="0"/>
              </a:rPr>
              <a:t>，它们只有一个项目，而且第一个成分（Ｂ∷＝</a:t>
            </a:r>
            <a:r>
              <a:rPr lang="en-US" altLang="zh-CN" sz="2000" b="1">
                <a:latin typeface="Times New Roman" panose="02020603050405020304" pitchFamily="18" charset="0"/>
              </a:rPr>
              <a:t>b·</a:t>
            </a:r>
            <a:r>
              <a:rPr lang="zh-CN" altLang="en-US" sz="2000" b="1">
                <a:latin typeface="Times New Roman" panose="02020603050405020304" pitchFamily="18" charset="0"/>
              </a:rPr>
              <a:t>）相同（核心项），不同的只是第二成分向前搜索符（分别为</a:t>
            </a:r>
            <a:r>
              <a:rPr lang="en-US" altLang="zh-CN" sz="2000" b="1">
                <a:latin typeface="Times New Roman" panose="02020603050405020304" pitchFamily="18" charset="0"/>
              </a:rPr>
              <a:t>a/b </a:t>
            </a:r>
            <a:r>
              <a:rPr lang="zh-CN" altLang="en-US" sz="2000" b="1">
                <a:latin typeface="Times New Roman" panose="02020603050405020304" pitchFamily="18" charset="0"/>
              </a:rPr>
              <a:t>和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）该文法语言为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en-US" altLang="zh-CN" sz="2000" b="1" baseline="30000">
                <a:latin typeface="Times New Roman" panose="02020603050405020304" pitchFamily="18" charset="0"/>
              </a:rPr>
              <a:t>*</a:t>
            </a:r>
            <a:r>
              <a:rPr lang="en-US" altLang="zh-CN" sz="2000" b="1">
                <a:latin typeface="Times New Roman" panose="02020603050405020304" pitchFamily="18" charset="0"/>
              </a:rPr>
              <a:t>ba</a:t>
            </a:r>
            <a:r>
              <a:rPr lang="en-US" altLang="zh-CN" sz="2000" b="1" baseline="30000">
                <a:latin typeface="Times New Roman" panose="02020603050405020304" pitchFamily="18" charset="0"/>
              </a:rPr>
              <a:t>*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。假定规范ＬＲ分析器正在分析输入串</a:t>
            </a:r>
            <a:r>
              <a:rPr lang="en-US" altLang="zh-CN" sz="2000" b="1">
                <a:latin typeface="Times New Roman" panose="02020603050405020304" pitchFamily="18" charset="0"/>
              </a:rPr>
              <a:t>aa…baa…b</a:t>
            </a:r>
            <a:r>
              <a:rPr lang="zh-CN" altLang="en-US" sz="2000" b="1">
                <a:latin typeface="Times New Roman" panose="02020603050405020304" pitchFamily="18" charset="0"/>
              </a:rPr>
              <a:t>＃，分析器把第一组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和后面第一个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移进栈，此时进入状态４（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</a:t>
            </a:r>
            <a:r>
              <a:rPr lang="zh-CN" altLang="en-US" sz="2000" b="1">
                <a:latin typeface="Times New Roman" panose="02020603050405020304" pitchFamily="18" charset="0"/>
              </a:rPr>
              <a:t>），如果下一个输入符号是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或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时，分析器将使用规则Ｂ∷＝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把栈顶的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归约为Ｂ。状态４的作用在于，若第一个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后是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，它就及时地予以</a:t>
            </a:r>
            <a:r>
              <a:rPr lang="zh-CN" altLang="en-US" sz="2000" b="1">
                <a:solidFill>
                  <a:schemeClr val="tx2"/>
                </a:solidFill>
                <a:latin typeface="Times New Roman" panose="02020603050405020304" pitchFamily="18" charset="0"/>
              </a:rPr>
              <a:t>报错。</a:t>
            </a:r>
            <a:r>
              <a:rPr lang="zh-CN" altLang="en-US" sz="2000" b="1">
                <a:latin typeface="Times New Roman" panose="02020603050405020304" pitchFamily="18" charset="0"/>
              </a:rPr>
              <a:t>当读入第二个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后分析器进入状态７（ 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7</a:t>
            </a:r>
            <a:r>
              <a:rPr lang="zh-CN" altLang="en-US" sz="2000" b="1">
                <a:latin typeface="Times New Roman" panose="02020603050405020304" pitchFamily="18" charset="0"/>
              </a:rPr>
              <a:t>），若状态７面临着输入符号不是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，而是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或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时，就立即报告错误；只有当它看到句末符 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时，分析器选用规则Ｂ∷＝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将栈顶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归约成Ｂ。</a:t>
            </a:r>
          </a:p>
          <a:p>
            <a:pPr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   现在我们把状态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</a:t>
            </a:r>
            <a:r>
              <a:rPr lang="zh-CN" altLang="en-US" sz="2000" b="1">
                <a:latin typeface="Times New Roman" panose="02020603050405020304" pitchFamily="18" charset="0"/>
              </a:rPr>
              <a:t>和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7</a:t>
            </a:r>
            <a:r>
              <a:rPr lang="zh-CN" altLang="en-US" sz="2000" b="1">
                <a:latin typeface="Times New Roman" panose="02020603050405020304" pitchFamily="18" charset="0"/>
              </a:rPr>
              <a:t>合并成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47</a:t>
            </a:r>
            <a:r>
              <a:rPr lang="en-US" altLang="zh-CN" sz="2000" b="1">
                <a:latin typeface="Times New Roman" panose="02020603050405020304" pitchFamily="18" charset="0"/>
              </a:rPr>
              <a:t> 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en-US" altLang="zh-CN" sz="2000" b="1">
                <a:latin typeface="Times New Roman" panose="02020603050405020304" pitchFamily="18" charset="0"/>
              </a:rPr>
              <a:t>               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47</a:t>
            </a:r>
            <a:r>
              <a:rPr lang="zh-CN" altLang="en-US" sz="2000" b="1">
                <a:latin typeface="Times New Roman" panose="02020603050405020304" pitchFamily="18" charset="0"/>
                <a:cs typeface="Courier New" panose="02070309020205020404" pitchFamily="49" charset="0"/>
              </a:rPr>
              <a:t>＝｛［Ｂ∷＝</a:t>
            </a:r>
            <a:r>
              <a:rPr lang="en-US" altLang="zh-CN" sz="2000" b="1">
                <a:latin typeface="Times New Roman" panose="02020603050405020304" pitchFamily="18" charset="0"/>
                <a:cs typeface="Courier New" panose="02070309020205020404" pitchFamily="49" charset="0"/>
              </a:rPr>
              <a:t>b</a:t>
            </a:r>
            <a:r>
              <a:rPr lang="en-US" altLang="zh-CN" sz="2000" b="1">
                <a:latin typeface="Times New Roman" panose="02020603050405020304" pitchFamily="18" charset="0"/>
              </a:rPr>
              <a:t>·</a:t>
            </a:r>
            <a:r>
              <a:rPr lang="zh-CN" altLang="en-US" sz="2000" b="1">
                <a:latin typeface="Times New Roman" panose="02020603050405020304" pitchFamily="18" charset="0"/>
              </a:rPr>
              <a:t>，</a:t>
            </a:r>
            <a:r>
              <a:rPr lang="en-US" altLang="zh-CN" sz="2000" b="1">
                <a:latin typeface="Times New Roman" panose="02020603050405020304" pitchFamily="18" charset="0"/>
              </a:rPr>
              <a:t>a/b/#</a:t>
            </a:r>
            <a:r>
              <a:rPr lang="zh-CN" altLang="en-US" sz="2000" b="1">
                <a:latin typeface="Times New Roman" panose="02020603050405020304" pitchFamily="18" charset="0"/>
              </a:rPr>
              <a:t>］｝ 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   此时当栈顶为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是，在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47</a:t>
            </a:r>
            <a:r>
              <a:rPr lang="zh-CN" altLang="en-US" sz="2000" b="1">
                <a:latin typeface="Times New Roman" panose="02020603050405020304" pitchFamily="18" charset="0"/>
              </a:rPr>
              <a:t>状态下，不论遇</a:t>
            </a:r>
            <a:r>
              <a:rPr lang="en-US" altLang="zh-CN" sz="2000" b="1">
                <a:latin typeface="Times New Roman" panose="02020603050405020304" pitchFamily="18" charset="0"/>
              </a:rPr>
              <a:t>a,b</a:t>
            </a:r>
            <a:r>
              <a:rPr lang="zh-CN" altLang="en-US" sz="2000" b="1">
                <a:latin typeface="Times New Roman" panose="02020603050405020304" pitchFamily="18" charset="0"/>
              </a:rPr>
              <a:t>或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均将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归约为</a:t>
            </a:r>
            <a:r>
              <a:rPr lang="en-US" altLang="zh-CN" sz="2000" b="1">
                <a:latin typeface="Times New Roman" panose="02020603050405020304" pitchFamily="18" charset="0"/>
              </a:rPr>
              <a:t>B</a:t>
            </a:r>
            <a:r>
              <a:rPr lang="zh-CN" altLang="en-US" sz="2000" b="1">
                <a:latin typeface="Times New Roman" panose="02020603050405020304" pitchFamily="18" charset="0"/>
              </a:rPr>
              <a:t>，虽然未能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及时发现错误，但输入下一个符号时就会发现错误，于是我们类似将以上</a:t>
            </a:r>
          </a:p>
          <a:p>
            <a:pPr algn="just" eaLnBrk="1" hangingPunct="1">
              <a:lnSpc>
                <a:spcPct val="11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同样状态合并使状态减少，变成</a:t>
            </a:r>
            <a:r>
              <a:rPr lang="en-US" altLang="zh-CN" sz="2000" b="1">
                <a:latin typeface="Times New Roman" panose="02020603050405020304" pitchFamily="18" charset="0"/>
              </a:rPr>
              <a:t>LALR</a:t>
            </a:r>
            <a:r>
              <a:rPr lang="zh-CN" altLang="en-US" sz="2000" b="1">
                <a:latin typeface="Times New Roman" panose="02020603050405020304" pitchFamily="18" charset="0"/>
              </a:rPr>
              <a:t>分析。</a:t>
            </a:r>
          </a:p>
        </p:txBody>
      </p:sp>
      <p:sp>
        <p:nvSpPr>
          <p:cNvPr id="763907" name="AutoShape 3"/>
          <p:cNvSpPr>
            <a:spLocks noChangeArrowheads="1"/>
          </p:cNvSpPr>
          <p:nvPr/>
        </p:nvSpPr>
        <p:spPr bwMode="auto">
          <a:xfrm>
            <a:off x="1676400" y="914400"/>
            <a:ext cx="8839200" cy="57912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63908" name="AutoShape 4"/>
          <p:cNvSpPr>
            <a:spLocks noChangeArrowheads="1"/>
          </p:cNvSpPr>
          <p:nvPr/>
        </p:nvSpPr>
        <p:spPr bwMode="gray">
          <a:xfrm>
            <a:off x="2438401" y="5334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342900" indent="-342900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800100" indent="-342900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257300" indent="-342900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714500" indent="-342900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171700" indent="-342900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6289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0861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5433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000500" indent="-3429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6. LALR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分析表的构造</a:t>
            </a:r>
          </a:p>
        </p:txBody>
      </p:sp>
      <p:grpSp>
        <p:nvGrpSpPr>
          <p:cNvPr id="763909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3014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015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4120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3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631950" y="404813"/>
            <a:ext cx="9036050" cy="2895600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solidFill>
                  <a:srgbClr val="FF0066"/>
                </a:solidFill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solidFill>
                  <a:srgbClr val="FF0066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solidFill>
                  <a:srgbClr val="FF0066"/>
                </a:solidFill>
                <a:latin typeface="Times New Roman" panose="02020603050405020304" pitchFamily="18" charset="0"/>
              </a:rPr>
              <a:t>）</a:t>
            </a:r>
            <a:r>
              <a:rPr lang="zh-CN" altLang="en-US" sz="1800" b="1" dirty="0">
                <a:latin typeface="Times New Roman" panose="02020603050405020304" pitchFamily="18" charset="0"/>
              </a:rPr>
              <a:t>同心集的概念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7030A0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）</a:t>
            </a:r>
            <a:r>
              <a:rPr lang="zh-CN" altLang="en-US" sz="2400" b="1" dirty="0">
                <a:latin typeface="Times New Roman" panose="02020603050405020304" pitchFamily="18" charset="0"/>
              </a:rPr>
              <a:t>定义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     如果除去搜索符以外，两个</a:t>
            </a:r>
            <a:r>
              <a:rPr lang="en-US" altLang="zh-CN" sz="2400" b="1" dirty="0">
                <a:latin typeface="Times New Roman" panose="02020603050405020304" pitchFamily="18" charset="0"/>
              </a:rPr>
              <a:t>LR</a:t>
            </a:r>
            <a:r>
              <a:rPr lang="zh-CN" altLang="en-US" sz="2400" b="1" dirty="0">
                <a:latin typeface="Times New Roman" panose="02020603050405020304" pitchFamily="18" charset="0"/>
              </a:rPr>
              <a:t>（</a:t>
            </a:r>
            <a:r>
              <a:rPr lang="en-US" altLang="zh-CN" sz="2400" b="1" dirty="0">
                <a:latin typeface="Times New Roman" panose="02020603050405020304" pitchFamily="18" charset="0"/>
              </a:rPr>
              <a:t>1</a:t>
            </a:r>
            <a:r>
              <a:rPr lang="zh-CN" altLang="en-US" sz="2400" b="1" dirty="0">
                <a:latin typeface="Times New Roman" panose="02020603050405020304" pitchFamily="18" charset="0"/>
              </a:rPr>
              <a:t>）项目集是相同的，则称为</a:t>
            </a:r>
            <a:r>
              <a:rPr lang="zh-CN" altLang="en-US" sz="2400" b="1" dirty="0">
                <a:solidFill>
                  <a:schemeClr val="tx2"/>
                </a:solidFill>
                <a:latin typeface="Times New Roman" panose="02020603050405020304" pitchFamily="18" charset="0"/>
              </a:rPr>
              <a:t>同心集</a:t>
            </a:r>
            <a:r>
              <a:rPr lang="zh-CN" altLang="en-US" sz="2400" b="1" dirty="0">
                <a:latin typeface="Times New Roman" panose="02020603050405020304" pitchFamily="18" charset="0"/>
              </a:rPr>
              <a:t>。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     如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4</a:t>
            </a:r>
            <a:r>
              <a:rPr lang="zh-CN" altLang="en-US" sz="2400" b="1" dirty="0">
                <a:latin typeface="Times New Roman" panose="02020603050405020304" pitchFamily="18" charset="0"/>
              </a:rPr>
              <a:t>与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7   </a:t>
            </a:r>
            <a:r>
              <a:rPr lang="zh-CN" altLang="en-US" sz="2400" b="1" dirty="0">
                <a:latin typeface="Times New Roman" panose="02020603050405020304" pitchFamily="18" charset="0"/>
              </a:rPr>
              <a:t>， 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3</a:t>
            </a:r>
            <a:r>
              <a:rPr lang="zh-CN" altLang="en-US" sz="2400" b="1" dirty="0">
                <a:latin typeface="Times New Roman" panose="02020603050405020304" pitchFamily="18" charset="0"/>
              </a:rPr>
              <a:t>与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6   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zh-CN" altLang="en-US" sz="2400" b="1" baseline="-25000" dirty="0">
                <a:latin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8 </a:t>
            </a:r>
            <a:r>
              <a:rPr lang="zh-CN" altLang="en-US" sz="2400" b="1" dirty="0">
                <a:latin typeface="Times New Roman" panose="02020603050405020304" pitchFamily="18" charset="0"/>
              </a:rPr>
              <a:t>与</a:t>
            </a:r>
            <a:r>
              <a:rPr lang="en-US" altLang="zh-CN" sz="2400" b="1" dirty="0">
                <a:latin typeface="Times New Roman" panose="02020603050405020304" pitchFamily="18" charset="0"/>
              </a:rPr>
              <a:t>I</a:t>
            </a:r>
            <a:r>
              <a:rPr lang="en-US" altLang="zh-CN" sz="2400" b="1" baseline="-25000" dirty="0">
                <a:latin typeface="Times New Roman" panose="02020603050405020304" pitchFamily="18" charset="0"/>
              </a:rPr>
              <a:t>9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  2</a:t>
            </a:r>
            <a:r>
              <a:rPr lang="zh-CN" altLang="en-US" sz="2400" b="1" dirty="0">
                <a:solidFill>
                  <a:srgbClr val="7030A0"/>
                </a:solidFill>
                <a:latin typeface="Times New Roman" panose="02020603050405020304" pitchFamily="18" charset="0"/>
              </a:rPr>
              <a:t>）</a:t>
            </a:r>
            <a:r>
              <a:rPr lang="zh-CN" altLang="en-US" sz="2400" b="1" dirty="0">
                <a:latin typeface="Times New Roman" panose="02020603050405020304" pitchFamily="18" charset="0"/>
              </a:rPr>
              <a:t>说明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chemeClr val="hlink"/>
                </a:solidFill>
                <a:latin typeface="Times New Roman" panose="02020603050405020304" pitchFamily="18" charset="0"/>
              </a:rPr>
              <a:t>  ①</a:t>
            </a:r>
            <a:r>
              <a:rPr lang="zh-CN" altLang="en-US" sz="2400" b="1" dirty="0">
                <a:latin typeface="Times New Roman" panose="02020603050405020304" pitchFamily="18" charset="0"/>
              </a:rPr>
              <a:t> 同心集合并后，其转换函数</a:t>
            </a:r>
            <a:r>
              <a:rPr lang="en-US" altLang="zh-CN" sz="2400" b="1" dirty="0">
                <a:latin typeface="Times New Roman" panose="02020603050405020304" pitchFamily="18" charset="0"/>
              </a:rPr>
              <a:t>GO[I</a:t>
            </a:r>
            <a:r>
              <a:rPr lang="zh-CN" altLang="en-US" sz="2400" b="1" dirty="0">
                <a:latin typeface="Times New Roman" panose="02020603050405020304" pitchFamily="18" charset="0"/>
              </a:rPr>
              <a:t>，</a:t>
            </a:r>
            <a:r>
              <a:rPr lang="en-US" altLang="zh-CN" sz="2400" b="1" dirty="0">
                <a:latin typeface="Times New Roman" panose="02020603050405020304" pitchFamily="18" charset="0"/>
              </a:rPr>
              <a:t>X]</a:t>
            </a:r>
            <a:r>
              <a:rPr lang="zh-CN" altLang="en-US" sz="2400" b="1" dirty="0">
                <a:latin typeface="Times New Roman" panose="02020603050405020304" pitchFamily="18" charset="0"/>
              </a:rPr>
              <a:t>可通过自身合成而得到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chemeClr val="hlink"/>
                </a:solidFill>
                <a:latin typeface="Times New Roman" panose="02020603050405020304" pitchFamily="18" charset="0"/>
              </a:rPr>
              <a:t>  ②</a:t>
            </a:r>
            <a:r>
              <a:rPr lang="zh-CN" altLang="en-US" sz="2400" b="1" dirty="0">
                <a:latin typeface="Times New Roman" panose="02020603050405020304" pitchFamily="18" charset="0"/>
              </a:rPr>
              <a:t> 同心集合并后不会存在“移进</a:t>
            </a:r>
            <a:r>
              <a:rPr lang="en-US" altLang="zh-CN" sz="2400" b="1" dirty="0">
                <a:latin typeface="Times New Roman" panose="02020603050405020304" pitchFamily="18" charset="0"/>
              </a:rPr>
              <a:t>—</a:t>
            </a:r>
            <a:r>
              <a:rPr lang="zh-CN" altLang="en-US" sz="2400" b="1" dirty="0">
                <a:latin typeface="Times New Roman" panose="02020603050405020304" pitchFamily="18" charset="0"/>
              </a:rPr>
              <a:t>归约”冲突，但存在“归约</a:t>
            </a:r>
            <a:r>
              <a:rPr lang="en-US" altLang="zh-CN" sz="2400" b="1" dirty="0">
                <a:latin typeface="Times New Roman" panose="02020603050405020304" pitchFamily="18" charset="0"/>
              </a:rPr>
              <a:t>—</a:t>
            </a:r>
            <a:r>
              <a:rPr lang="zh-CN" altLang="en-US" sz="2400" b="1" dirty="0">
                <a:latin typeface="Times New Roman" panose="02020603050405020304" pitchFamily="18" charset="0"/>
              </a:rPr>
              <a:t>归约”冲突</a:t>
            </a:r>
            <a:r>
              <a:rPr lang="en-US" altLang="zh-CN" sz="2400" b="1" dirty="0">
                <a:latin typeface="Times New Roman" panose="02020603050405020304" pitchFamily="18" charset="0"/>
              </a:rPr>
              <a:t>,  why?</a:t>
            </a:r>
            <a:endParaRPr lang="en-US" altLang="zh-CN" sz="1600" dirty="0">
              <a:latin typeface="宋体" panose="02010600030101010101" pitchFamily="2" charset="-122"/>
            </a:endParaRPr>
          </a:p>
        </p:txBody>
      </p:sp>
      <p:grpSp>
        <p:nvGrpSpPr>
          <p:cNvPr id="764933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4037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038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3722688"/>
            <a:ext cx="6781800" cy="283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9452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4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52600" y="457200"/>
            <a:ext cx="7696200" cy="914400"/>
          </a:xfrm>
        </p:spPr>
        <p:txBody>
          <a:bodyPr/>
          <a:lstStyle/>
          <a:p>
            <a:pPr>
              <a:defRPr/>
            </a:pPr>
            <a:r>
              <a:rPr lang="zh-CN" altLang="en-US" sz="2800" dirty="0">
                <a:solidFill>
                  <a:srgbClr val="FF0000"/>
                </a:solidFill>
                <a:latin typeface="+mn-ea"/>
                <a:ea typeface="+mn-ea"/>
              </a:rPr>
              <a:t>归约</a:t>
            </a:r>
            <a:r>
              <a:rPr lang="en-US" altLang="zh-CN" sz="2800" dirty="0">
                <a:solidFill>
                  <a:srgbClr val="FF0000"/>
                </a:solidFill>
                <a:latin typeface="+mn-ea"/>
                <a:ea typeface="+mn-ea"/>
              </a:rPr>
              <a:t>-</a:t>
            </a:r>
            <a:r>
              <a:rPr lang="zh-CN" altLang="en-US" sz="2800" dirty="0">
                <a:solidFill>
                  <a:srgbClr val="FF0000"/>
                </a:solidFill>
                <a:latin typeface="+mn-ea"/>
                <a:ea typeface="+mn-ea"/>
              </a:rPr>
              <a:t>归约冲突示例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286001"/>
            <a:ext cx="7918450" cy="432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0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1" y="228600"/>
            <a:ext cx="1338263" cy="186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9901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84218" y="965993"/>
            <a:ext cx="8763000" cy="568801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FF0066"/>
                </a:solidFill>
                <a:latin typeface="Times New Roman" panose="02020603050405020304" pitchFamily="18" charset="0"/>
              </a:rPr>
              <a:t>(3)</a:t>
            </a:r>
            <a:r>
              <a:rPr lang="en-US" altLang="zh-CN" sz="2000" b="1" dirty="0">
                <a:latin typeface="Times New Roman" panose="02020603050405020304" pitchFamily="18" charset="0"/>
              </a:rPr>
              <a:t> LALR</a:t>
            </a:r>
            <a:r>
              <a:rPr lang="zh-CN" altLang="en-US" sz="2000" b="1" dirty="0">
                <a:latin typeface="Times New Roman" panose="02020603050405020304" pitchFamily="18" charset="0"/>
              </a:rPr>
              <a:t>分析表构造算法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solidFill>
                  <a:schemeClr val="folHlink"/>
                </a:solidFill>
                <a:latin typeface="Times New Roman" panose="02020603050405020304" pitchFamily="18" charset="0"/>
              </a:rPr>
              <a:t>基本思想</a:t>
            </a:r>
            <a:r>
              <a:rPr lang="zh-CN" altLang="en-US" sz="1600" b="1" dirty="0">
                <a:latin typeface="Times New Roman" panose="02020603050405020304" pitchFamily="18" charset="0"/>
              </a:rPr>
              <a:t>：首先构造ＬＲ（１）项目集，如果它不存在冲突，就把同心集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合并在一起，若合并后项目集规范族不存在“归约</a:t>
            </a:r>
            <a:r>
              <a:rPr lang="en-US" altLang="zh-CN" sz="1600" b="1" dirty="0">
                <a:latin typeface="Times New Roman" panose="02020603050405020304" pitchFamily="18" charset="0"/>
              </a:rPr>
              <a:t>---</a:t>
            </a:r>
            <a:r>
              <a:rPr lang="zh-CN" altLang="en-US" sz="1600" b="1" dirty="0">
                <a:latin typeface="Times New Roman" panose="02020603050405020304" pitchFamily="18" charset="0"/>
              </a:rPr>
              <a:t>归约”冲突，就按照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这个集族构造分析表，其步骤如下：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（１）构造文法Ｇ的ＬＲ（１）的项目集族Ｃ＝｛</a:t>
            </a:r>
            <a:r>
              <a:rPr lang="en-US" altLang="zh-CN" sz="1600" b="1" dirty="0">
                <a:latin typeface="Times New Roman" panose="02020603050405020304" pitchFamily="18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…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latin typeface="Times New Roman" panose="02020603050405020304" pitchFamily="18" charset="0"/>
              </a:rPr>
              <a:t>｝。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（２）把全部同心集合并在一起，记为Ｃ</a:t>
            </a:r>
            <a:r>
              <a:rPr lang="en-US" altLang="zh-CN" sz="1600" b="1" dirty="0">
                <a:latin typeface="Times New Roman" panose="02020603050405020304" pitchFamily="18" charset="0"/>
              </a:rPr>
              <a:t>′</a:t>
            </a:r>
            <a:r>
              <a:rPr lang="zh-CN" altLang="en-US" sz="1600" b="1" dirty="0">
                <a:latin typeface="Times New Roman" panose="02020603050405020304" pitchFamily="18" charset="0"/>
              </a:rPr>
              <a:t>＝｛</a:t>
            </a:r>
            <a:r>
              <a:rPr lang="en-US" altLang="zh-CN" sz="1600" b="1" dirty="0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0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…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m</a:t>
            </a:r>
            <a:r>
              <a:rPr lang="zh-CN" altLang="en-US" sz="1600" b="1" dirty="0">
                <a:latin typeface="Times New Roman" panose="02020603050405020304" pitchFamily="18" charset="0"/>
              </a:rPr>
              <a:t>｝为新的项目集族，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其中含有项目［</a:t>
            </a:r>
            <a:r>
              <a:rPr lang="en-US" altLang="zh-CN" sz="1600" b="1" dirty="0">
                <a:latin typeface="Times New Roman" panose="02020603050405020304" pitchFamily="18" charset="0"/>
              </a:rPr>
              <a:t>S′∷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</a:rPr>
              <a:t>·S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#</a:t>
            </a:r>
            <a:r>
              <a:rPr lang="zh-CN" altLang="en-US" sz="1600" b="1" dirty="0">
                <a:latin typeface="Times New Roman" panose="02020603050405020304" pitchFamily="18" charset="0"/>
              </a:rPr>
              <a:t>］的</a:t>
            </a:r>
            <a:r>
              <a:rPr lang="en-US" altLang="zh-CN" sz="1600" b="1" dirty="0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latin typeface="Times New Roman" panose="02020603050405020304" pitchFamily="18" charset="0"/>
              </a:rPr>
              <a:t>为分析表的初态。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（３）从Ｃ</a:t>
            </a:r>
            <a:r>
              <a:rPr lang="en-US" altLang="zh-CN" sz="1600" b="1" dirty="0">
                <a:latin typeface="Times New Roman" panose="02020603050405020304" pitchFamily="18" charset="0"/>
              </a:rPr>
              <a:t>′</a:t>
            </a:r>
            <a:r>
              <a:rPr lang="zh-CN" altLang="en-US" sz="1600" b="1" dirty="0">
                <a:latin typeface="Times New Roman" panose="02020603050405020304" pitchFamily="18" charset="0"/>
              </a:rPr>
              <a:t>构造</a:t>
            </a:r>
            <a:r>
              <a:rPr lang="en-US" altLang="zh-CN" sz="1600" b="1" dirty="0">
                <a:latin typeface="Times New Roman" panose="02020603050405020304" pitchFamily="18" charset="0"/>
              </a:rPr>
              <a:t>ACTION</a:t>
            </a:r>
            <a:r>
              <a:rPr lang="zh-CN" altLang="en-US" sz="1600" b="1" dirty="0">
                <a:latin typeface="Times New Roman" panose="02020603050405020304" pitchFamily="18" charset="0"/>
              </a:rPr>
              <a:t>表：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①若</a:t>
            </a:r>
            <a:r>
              <a:rPr lang="en-US" altLang="zh-CN" sz="1600" b="1" dirty="0">
                <a:latin typeface="Times New Roman" panose="02020603050405020304" pitchFamily="18" charset="0"/>
              </a:rPr>
              <a:t>[A∷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</a:rPr>
              <a:t>α·aβ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</a:rPr>
              <a:t>b]∈J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latin typeface="Times New Roman" panose="02020603050405020304" pitchFamily="18" charset="0"/>
              </a:rPr>
              <a:t>，且</a:t>
            </a:r>
            <a:r>
              <a:rPr lang="en-US" altLang="zh-CN" sz="1600" b="1" dirty="0">
                <a:latin typeface="Times New Roman" panose="02020603050405020304" pitchFamily="18" charset="0"/>
              </a:rPr>
              <a:t>GO</a:t>
            </a:r>
            <a:r>
              <a:rPr lang="zh-CN" altLang="en-US" sz="1600" b="1" dirty="0">
                <a:latin typeface="Times New Roman" panose="02020603050405020304" pitchFamily="18" charset="0"/>
              </a:rPr>
              <a:t>（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,a</a:t>
            </a:r>
            <a:r>
              <a:rPr lang="zh-CN" altLang="en-US" sz="1600" b="1" dirty="0">
                <a:latin typeface="Times New Roman" panose="02020603050405020304" pitchFamily="18" charset="0"/>
              </a:rPr>
              <a:t>）＝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</a:rPr>
              <a:t>，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a∈V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lang="zh-CN" altLang="en-US" sz="1600" b="1" dirty="0">
                <a:latin typeface="Times New Roman" panose="02020603050405020304" pitchFamily="18" charset="0"/>
              </a:rPr>
              <a:t>，则置</a:t>
            </a:r>
            <a:r>
              <a:rPr lang="en-US" altLang="zh-CN" sz="1600" b="1" dirty="0">
                <a:latin typeface="Times New Roman" panose="02020603050405020304" pitchFamily="18" charset="0"/>
              </a:rPr>
              <a:t>ACTION[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i,a</a:t>
            </a:r>
            <a:r>
              <a:rPr lang="en-US" altLang="zh-CN" sz="1600" b="1" dirty="0">
                <a:latin typeface="Times New Roman" panose="02020603050405020304" pitchFamily="18" charset="0"/>
              </a:rPr>
              <a:t>]=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S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</a:rPr>
              <a:t>。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②若</a:t>
            </a:r>
            <a:r>
              <a:rPr lang="en-US" altLang="zh-CN" sz="1600" b="1" dirty="0">
                <a:latin typeface="Times New Roman" panose="02020603050405020304" pitchFamily="18" charset="0"/>
              </a:rPr>
              <a:t>[A∷</a:t>
            </a:r>
            <a:r>
              <a:rPr lang="zh-CN" altLang="en-US" sz="1600" b="1" dirty="0">
                <a:latin typeface="Times New Roman" panose="02020603050405020304" pitchFamily="18" charset="0"/>
              </a:rPr>
              <a:t>＝ </a:t>
            </a:r>
            <a:r>
              <a:rPr lang="en-US" altLang="zh-CN" sz="1600" b="1" dirty="0">
                <a:latin typeface="Times New Roman" panose="02020603050405020304" pitchFamily="18" charset="0"/>
              </a:rPr>
              <a:t>α·,a]∈J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latin typeface="Times New Roman" panose="02020603050405020304" pitchFamily="18" charset="0"/>
              </a:rPr>
              <a:t>，则置</a:t>
            </a:r>
            <a:r>
              <a:rPr lang="en-US" altLang="zh-CN" sz="1600" b="1" dirty="0">
                <a:latin typeface="Times New Roman" panose="02020603050405020304" pitchFamily="18" charset="0"/>
              </a:rPr>
              <a:t>ACTION[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i,a</a:t>
            </a:r>
            <a:r>
              <a:rPr lang="en-US" altLang="zh-CN" sz="1600" b="1" dirty="0">
                <a:latin typeface="Times New Roman" panose="02020603050405020304" pitchFamily="18" charset="0"/>
              </a:rPr>
              <a:t>]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r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</a:rPr>
              <a:t>，其中假定</a:t>
            </a:r>
            <a:r>
              <a:rPr lang="en-US" altLang="zh-CN" sz="1600" b="1" dirty="0">
                <a:latin typeface="Times New Roman" panose="02020603050405020304" pitchFamily="18" charset="0"/>
              </a:rPr>
              <a:t>A∷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</a:rPr>
              <a:t>α</a:t>
            </a:r>
            <a:r>
              <a:rPr lang="zh-CN" altLang="en-US" sz="1600" b="1" dirty="0">
                <a:latin typeface="Times New Roman" panose="02020603050405020304" pitchFamily="18" charset="0"/>
              </a:rPr>
              <a:t>是文法第</a:t>
            </a:r>
            <a:r>
              <a:rPr lang="en-US" altLang="zh-CN" sz="1600" b="1" dirty="0">
                <a:latin typeface="Times New Roman" panose="02020603050405020304" pitchFamily="18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</a:rPr>
              <a:t>个规则。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</a:rPr>
              <a:t>③ 若</a:t>
            </a:r>
            <a:r>
              <a:rPr lang="en-US" altLang="zh-CN" sz="1600" b="1" dirty="0">
                <a:latin typeface="Times New Roman" panose="02020603050405020304" pitchFamily="18" charset="0"/>
              </a:rPr>
              <a:t>[S′∷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</a:rPr>
              <a:t>S·#]∈J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dirty="0">
                <a:latin typeface="Times New Roman" panose="02020603050405020304" pitchFamily="18" charset="0"/>
              </a:rPr>
              <a:t>，则置</a:t>
            </a:r>
            <a:r>
              <a:rPr lang="en-US" altLang="zh-CN" sz="1600" b="1" dirty="0">
                <a:latin typeface="Times New Roman" panose="02020603050405020304" pitchFamily="18" charset="0"/>
              </a:rPr>
              <a:t>ACTION[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latin typeface="Times New Roman" panose="02020603050405020304" pitchFamily="18" charset="0"/>
              </a:rPr>
              <a:t>,#]</a:t>
            </a:r>
            <a:r>
              <a:rPr lang="zh-CN" altLang="en-US" sz="1600" b="1" dirty="0">
                <a:latin typeface="Times New Roman" panose="02020603050405020304" pitchFamily="18" charset="0"/>
              </a:rPr>
              <a:t>＝</a:t>
            </a:r>
            <a:r>
              <a:rPr lang="en-US" altLang="zh-CN" sz="1600" b="1" dirty="0" err="1">
                <a:latin typeface="Times New Roman" panose="02020603050405020304" pitchFamily="18" charset="0"/>
              </a:rPr>
              <a:t>acc</a:t>
            </a:r>
            <a:r>
              <a:rPr lang="zh-CN" altLang="en-US" sz="1600" b="1" dirty="0">
                <a:latin typeface="Times New Roman" panose="02020603050405020304" pitchFamily="18" charset="0"/>
              </a:rPr>
              <a:t>。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（４）构造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GOTO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表：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假定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Ji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１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∪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２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∪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…∪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it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，则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</a:t>
            </a:r>
            <a:r>
              <a:rPr lang="zh-CN" altLang="en-US" sz="1600" b="1" dirty="0">
                <a:latin typeface="Times New Roman" panose="02020603050405020304" pitchFamily="18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i1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X</a:t>
            </a:r>
            <a:r>
              <a:rPr lang="zh-CN" altLang="en-US" sz="1600" b="1" dirty="0">
                <a:latin typeface="Times New Roman" panose="02020603050405020304" pitchFamily="18" charset="0"/>
              </a:rPr>
              <a:t>）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</a:t>
            </a:r>
            <a:r>
              <a:rPr lang="zh-CN" altLang="en-US" sz="1600" b="1" dirty="0">
                <a:latin typeface="Times New Roman" panose="02020603050405020304" pitchFamily="18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</a:rPr>
              <a:t>I</a:t>
            </a:r>
            <a:r>
              <a:rPr lang="en-US" altLang="zh-CN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600" b="1" baseline="-25000" dirty="0">
                <a:latin typeface="Times New Roman" panose="02020603050405020304" pitchFamily="18" charset="0"/>
                <a:cs typeface="Courier New" panose="02070309020205020404" pitchFamily="49" charset="0"/>
              </a:rPr>
              <a:t>２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X</a:t>
            </a:r>
            <a:r>
              <a:rPr lang="zh-CN" altLang="en-US" sz="1600" b="1" dirty="0">
                <a:latin typeface="Times New Roman" panose="02020603050405020304" pitchFamily="18" charset="0"/>
              </a:rPr>
              <a:t>）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…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（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it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X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）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也是同心集，令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是它们合并集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则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GO(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,X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)=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。所以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若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GO(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,X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)=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,X∈V</a:t>
            </a:r>
            <a:r>
              <a:rPr lang="en-US" altLang="zh-CN" sz="1600" b="1" baseline="-25000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N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则置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GOTO[</a:t>
            </a:r>
            <a:r>
              <a:rPr lang="en-US" altLang="zh-CN" sz="1600" b="1" dirty="0" err="1">
                <a:latin typeface="Times New Roman" panose="02020603050405020304" pitchFamily="18" charset="0"/>
                <a:cs typeface="Courier New" panose="02070309020205020404" pitchFamily="49" charset="0"/>
              </a:rPr>
              <a:t>i,X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＝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j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。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（５）分析表中凡不能用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(3)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和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(4)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填入信息空白格</a:t>
            </a:r>
            <a:r>
              <a:rPr lang="en-US" altLang="zh-CN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zh-CN" altLang="en-US" sz="1600" b="1" dirty="0">
                <a:latin typeface="Times New Roman" panose="02020603050405020304" pitchFamily="18" charset="0"/>
                <a:cs typeface="Courier New" panose="02070309020205020404" pitchFamily="49" charset="0"/>
              </a:rPr>
              <a:t>均代表出错标志。</a:t>
            </a:r>
            <a:endParaRPr lang="zh-CN" altLang="en-US" sz="1600" b="1" dirty="0">
              <a:latin typeface="Times New Roman" panose="02020603050405020304" pitchFamily="18" charset="0"/>
            </a:endParaRPr>
          </a:p>
        </p:txBody>
      </p:sp>
      <p:sp>
        <p:nvSpPr>
          <p:cNvPr id="765955" name="AutoShape 3"/>
          <p:cNvSpPr>
            <a:spLocks noChangeArrowheads="1"/>
          </p:cNvSpPr>
          <p:nvPr/>
        </p:nvSpPr>
        <p:spPr bwMode="auto">
          <a:xfrm>
            <a:off x="1676400" y="914400"/>
            <a:ext cx="8839200" cy="57912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65957" name="Group 5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6086" name="Picture 6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087" name="Picture 7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2599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5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03389" y="228600"/>
            <a:ext cx="8955087" cy="2667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例如：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3</a:t>
            </a:r>
            <a:r>
              <a:rPr lang="zh-CN" altLang="en-US" sz="1800" b="1">
                <a:latin typeface="Times New Roman" panose="02020603050405020304" pitchFamily="18" charset="0"/>
              </a:rPr>
              <a:t>和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6</a:t>
            </a:r>
            <a:r>
              <a:rPr lang="zh-CN" altLang="en-US" sz="1800" b="1">
                <a:latin typeface="Times New Roman" panose="02020603050405020304" pitchFamily="18" charset="0"/>
              </a:rPr>
              <a:t>是同心集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令</a:t>
            </a:r>
            <a:r>
              <a:rPr lang="en-US" altLang="zh-CN" sz="1800" b="1">
                <a:latin typeface="Times New Roman" panose="02020603050405020304" pitchFamily="18" charset="0"/>
              </a:rPr>
              <a:t>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i</a:t>
            </a:r>
            <a:r>
              <a:rPr lang="en-US" altLang="zh-CN" sz="1800" b="1">
                <a:latin typeface="Times New Roman" panose="02020603050405020304" pitchFamily="18" charset="0"/>
              </a:rPr>
              <a:t>=I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1800" b="1">
                <a:latin typeface="Times New Roman" panose="02020603050405020304" pitchFamily="18" charset="0"/>
              </a:rPr>
              <a:t>∪I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6</a:t>
            </a:r>
            <a:r>
              <a:rPr lang="en-US" altLang="zh-CN" sz="1800" b="1">
                <a:latin typeface="Times New Roman" panose="02020603050405020304" pitchFamily="18" charset="0"/>
              </a:rPr>
              <a:t>=J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36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   GO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3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B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en-US" altLang="zh-CN" sz="1800" b="1">
                <a:latin typeface="Times New Roman" panose="02020603050405020304" pitchFamily="18" charset="0"/>
              </a:rPr>
              <a:t>= 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8      </a:t>
            </a:r>
            <a:r>
              <a:rPr lang="en-US" altLang="zh-CN" sz="1800" b="1">
                <a:latin typeface="Times New Roman" panose="02020603050405020304" pitchFamily="18" charset="0"/>
              </a:rPr>
              <a:t>GO</a:t>
            </a:r>
            <a:r>
              <a:rPr lang="zh-CN" altLang="en-US" sz="1800" b="1">
                <a:latin typeface="Times New Roman" panose="02020603050405020304" pitchFamily="18" charset="0"/>
              </a:rPr>
              <a:t>（ 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6 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zh-CN" altLang="en-US" sz="1800" b="1" baseline="-25000">
                <a:latin typeface="Times New Roman" panose="02020603050405020304" pitchFamily="18" charset="0"/>
              </a:rPr>
              <a:t> </a:t>
            </a:r>
            <a:r>
              <a:rPr lang="en-US" altLang="zh-CN" sz="1800" b="1">
                <a:latin typeface="Times New Roman" panose="02020603050405020304" pitchFamily="18" charset="0"/>
              </a:rPr>
              <a:t>B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en-US" altLang="zh-CN" sz="1800" b="1">
                <a:latin typeface="Times New Roman" panose="02020603050405020304" pitchFamily="18" charset="0"/>
              </a:rPr>
              <a:t>= 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9 </a:t>
            </a:r>
            <a:r>
              <a:rPr lang="zh-CN" altLang="en-US" sz="1800" b="1">
                <a:latin typeface="Times New Roman" panose="02020603050405020304" pitchFamily="18" charset="0"/>
              </a:rPr>
              <a:t>也是同心集，记为</a:t>
            </a:r>
            <a:r>
              <a:rPr lang="en-US" altLang="zh-CN" sz="1800" b="1">
                <a:latin typeface="Times New Roman" panose="02020603050405020304" pitchFamily="18" charset="0"/>
              </a:rPr>
              <a:t>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j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   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j=</a:t>
            </a:r>
            <a:r>
              <a:rPr lang="en-US" altLang="zh-CN" sz="1800" b="1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8</a:t>
            </a:r>
            <a:r>
              <a:rPr lang="en-US" altLang="zh-CN" sz="1800" b="1">
                <a:latin typeface="Times New Roman" panose="02020603050405020304" pitchFamily="18" charset="0"/>
              </a:rPr>
              <a:t>∪I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9</a:t>
            </a:r>
            <a:r>
              <a:rPr lang="en-US" altLang="zh-CN" sz="1800" b="1">
                <a:latin typeface="Times New Roman" panose="02020603050405020304" pitchFamily="18" charset="0"/>
              </a:rPr>
              <a:t>=J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89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GO(J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i 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B)= GO(J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36</a:t>
            </a:r>
            <a:r>
              <a:rPr lang="en-US" altLang="zh-CN" sz="1800" b="1">
                <a:latin typeface="Times New Roman" panose="02020603050405020304" pitchFamily="18" charset="0"/>
              </a:rPr>
              <a:t> </a:t>
            </a:r>
            <a:r>
              <a:rPr lang="zh-CN" altLang="en-US" sz="1800" b="1">
                <a:latin typeface="Times New Roman" panose="02020603050405020304" pitchFamily="18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B)= J</a:t>
            </a:r>
            <a:r>
              <a:rPr lang="en-US" altLang="zh-CN" sz="1800" b="1" baseline="-25000">
                <a:latin typeface="Times New Roman" panose="02020603050405020304" pitchFamily="18" charset="0"/>
              </a:rPr>
              <a:t>89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</a:t>
            </a:r>
            <a:r>
              <a:rPr lang="zh-CN" altLang="en-US" sz="1800" b="1">
                <a:latin typeface="Times New Roman" panose="02020603050405020304" pitchFamily="18" charset="0"/>
              </a:rPr>
              <a:t>所以置</a:t>
            </a:r>
            <a:r>
              <a:rPr lang="en-US" altLang="zh-CN" sz="1800" b="1">
                <a:latin typeface="Times New Roman" panose="02020603050405020304" pitchFamily="18" charset="0"/>
              </a:rPr>
              <a:t>GOTO(36,B)=89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kumimoji="1" lang="en-US" altLang="zh-CN" sz="1800" b="1">
                <a:latin typeface="Times New Roman" panose="02020603050405020304" pitchFamily="18" charset="0"/>
              </a:rPr>
              <a:t> </a:t>
            </a:r>
            <a:r>
              <a:rPr kumimoji="1" lang="zh-CN" altLang="en-US" sz="1800" b="1">
                <a:latin typeface="Times New Roman" panose="02020603050405020304" pitchFamily="18" charset="0"/>
              </a:rPr>
              <a:t>根据</a:t>
            </a:r>
            <a:r>
              <a:rPr kumimoji="1" lang="en-US" altLang="zh-CN" sz="1800" b="1"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latin typeface="Times New Roman" panose="02020603050405020304" pitchFamily="18" charset="0"/>
              </a:rPr>
              <a:t>分析表构造方法，可得例</a:t>
            </a:r>
            <a:r>
              <a:rPr kumimoji="1" lang="en-US" altLang="zh-CN" sz="1800" b="1">
                <a:latin typeface="Times New Roman" panose="02020603050405020304" pitchFamily="18" charset="0"/>
              </a:rPr>
              <a:t>4.19</a:t>
            </a:r>
            <a:r>
              <a:rPr kumimoji="1" lang="zh-CN" altLang="en-US" sz="1800" b="1">
                <a:latin typeface="Times New Roman" panose="02020603050405020304" pitchFamily="18" charset="0"/>
              </a:rPr>
              <a:t>文法Ｇ［</a:t>
            </a:r>
            <a:r>
              <a:rPr kumimoji="1" lang="en-US" altLang="zh-CN" sz="1800" b="1">
                <a:latin typeface="Times New Roman" panose="02020603050405020304" pitchFamily="18" charset="0"/>
              </a:rPr>
              <a:t>S’]</a:t>
            </a:r>
            <a:r>
              <a:rPr kumimoji="1" lang="zh-CN" altLang="en-US" sz="1800" b="1">
                <a:latin typeface="Times New Roman" panose="02020603050405020304" pitchFamily="18" charset="0"/>
              </a:rPr>
              <a:t>的</a:t>
            </a:r>
            <a:r>
              <a:rPr kumimoji="1" lang="en-US" altLang="zh-CN" sz="1800" b="1"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latin typeface="Times New Roman" panose="02020603050405020304" pitchFamily="18" charset="0"/>
              </a:rPr>
              <a:t>分析表如下表所示</a:t>
            </a:r>
            <a:endParaRPr kumimoji="1" lang="zh-CN" altLang="en-US" sz="1800" b="1">
              <a:solidFill>
                <a:schemeClr val="hlink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766979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57502"/>
              </p:ext>
            </p:extLst>
          </p:nvPr>
        </p:nvGraphicFramePr>
        <p:xfrm>
          <a:off x="2927350" y="2997200"/>
          <a:ext cx="5784850" cy="3333766"/>
        </p:xfrm>
        <a:graphic>
          <a:graphicData uri="http://schemas.openxmlformats.org/drawingml/2006/table">
            <a:tbl>
              <a:tblPr/>
              <a:tblGrid>
                <a:gridCol w="963613">
                  <a:extLst>
                    <a:ext uri="{9D8B030D-6E8A-4147-A177-3AD203B41FA5}">
                      <a16:colId xmlns:a16="http://schemas.microsoft.com/office/drawing/2014/main" val="9951636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2807268323"/>
                    </a:ext>
                  </a:extLst>
                </a:gridCol>
                <a:gridCol w="963612">
                  <a:extLst>
                    <a:ext uri="{9D8B030D-6E8A-4147-A177-3AD203B41FA5}">
                      <a16:colId xmlns:a16="http://schemas.microsoft.com/office/drawing/2014/main" val="96790254"/>
                    </a:ext>
                  </a:extLst>
                </a:gridCol>
                <a:gridCol w="963613">
                  <a:extLst>
                    <a:ext uri="{9D8B030D-6E8A-4147-A177-3AD203B41FA5}">
                      <a16:colId xmlns:a16="http://schemas.microsoft.com/office/drawing/2014/main" val="1052448846"/>
                    </a:ext>
                  </a:extLst>
                </a:gridCol>
                <a:gridCol w="965200">
                  <a:extLst>
                    <a:ext uri="{9D8B030D-6E8A-4147-A177-3AD203B41FA5}">
                      <a16:colId xmlns:a16="http://schemas.microsoft.com/office/drawing/2014/main" val="3265853363"/>
                    </a:ext>
                  </a:extLst>
                </a:gridCol>
                <a:gridCol w="963612">
                  <a:extLst>
                    <a:ext uri="{9D8B030D-6E8A-4147-A177-3AD203B41FA5}">
                      <a16:colId xmlns:a16="http://schemas.microsoft.com/office/drawing/2014/main" val="4206059596"/>
                    </a:ext>
                  </a:extLst>
                </a:gridCol>
              </a:tblGrid>
              <a:tr h="367908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ACTION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GOTO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027685"/>
                  </a:ext>
                </a:extLst>
              </a:tr>
              <a:tr h="36790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7945316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47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602216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2436090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47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864561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36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36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47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89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915874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47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795063"/>
                  </a:ext>
                </a:extLst>
              </a:tr>
              <a:tr h="39048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653975"/>
                  </a:ext>
                </a:extLst>
              </a:tr>
              <a:tr h="36790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89</a:t>
                      </a:r>
                    </a:p>
                  </a:txBody>
                  <a:tcPr marL="90000" marR="90000" marT="46795" marB="46795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95" marB="46795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3099965"/>
                  </a:ext>
                </a:extLst>
              </a:tr>
            </a:tbl>
          </a:graphicData>
        </a:graphic>
      </p:graphicFrame>
      <p:grpSp>
        <p:nvGrpSpPr>
          <p:cNvPr id="767047" name="Group 71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7176" name="Picture 72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177" name="Picture 73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8004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7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669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669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336676" y="520700"/>
            <a:ext cx="8569325" cy="1143000"/>
          </a:xfrm>
        </p:spPr>
        <p:txBody>
          <a:bodyPr/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en-US" altLang="zh-CN" sz="2000" b="1">
                <a:latin typeface="宋体" panose="02010600030101010101" pitchFamily="2" charset="-122"/>
              </a:rPr>
              <a:t>   </a:t>
            </a:r>
            <a:r>
              <a:rPr kumimoji="1" lang="zh-CN" altLang="en-US" sz="1800" b="1">
                <a:latin typeface="Times New Roman" panose="02020603050405020304" pitchFamily="18" charset="0"/>
              </a:rPr>
              <a:t>经上述步骤构造出的分析表若不存在冲突，则称它为</a:t>
            </a:r>
            <a:r>
              <a:rPr kumimoji="1" lang="en-US" altLang="zh-CN" sz="1800" b="1">
                <a:solidFill>
                  <a:schemeClr val="tx2"/>
                </a:solidFill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solidFill>
                  <a:schemeClr val="tx2"/>
                </a:solidFill>
                <a:latin typeface="Times New Roman" panose="02020603050405020304" pitchFamily="18" charset="0"/>
              </a:rPr>
              <a:t>分析表</a:t>
            </a:r>
            <a:r>
              <a:rPr kumimoji="1" lang="zh-CN" altLang="en-US" sz="1800" b="1">
                <a:latin typeface="Times New Roman" panose="02020603050405020304" pitchFamily="18" charset="0"/>
              </a:rPr>
              <a:t>，利用</a:t>
            </a:r>
            <a:r>
              <a:rPr kumimoji="1" lang="en-US" altLang="zh-CN" sz="1800" b="1"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latin typeface="Times New Roman" panose="02020603050405020304" pitchFamily="18" charset="0"/>
              </a:rPr>
              <a:t>分析表的</a:t>
            </a:r>
            <a:r>
              <a:rPr kumimoji="1" lang="en-US" altLang="zh-CN" sz="1800" b="1">
                <a:latin typeface="Times New Roman" panose="02020603050405020304" pitchFamily="18" charset="0"/>
              </a:rPr>
              <a:t>LR</a:t>
            </a:r>
            <a:r>
              <a:rPr kumimoji="1" lang="zh-CN" altLang="en-US" sz="1800" b="1">
                <a:latin typeface="Times New Roman" panose="02020603050405020304" pitchFamily="18" charset="0"/>
              </a:rPr>
              <a:t>分析器称为</a:t>
            </a:r>
            <a:r>
              <a:rPr kumimoji="1" lang="en-US" altLang="zh-CN" sz="1800" b="1">
                <a:solidFill>
                  <a:schemeClr val="tx2"/>
                </a:solidFill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solidFill>
                  <a:schemeClr val="tx2"/>
                </a:solidFill>
                <a:latin typeface="Times New Roman" panose="02020603050405020304" pitchFamily="18" charset="0"/>
              </a:rPr>
              <a:t>分析器</a:t>
            </a:r>
            <a:r>
              <a:rPr kumimoji="1" lang="zh-CN" altLang="en-US" sz="1800" b="1">
                <a:latin typeface="Times New Roman" panose="02020603050405020304" pitchFamily="18" charset="0"/>
              </a:rPr>
              <a:t>，能构成</a:t>
            </a:r>
            <a:r>
              <a:rPr kumimoji="1" lang="en-US" altLang="zh-CN" sz="1800" b="1"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latin typeface="Times New Roman" panose="02020603050405020304" pitchFamily="18" charset="0"/>
              </a:rPr>
              <a:t>分析表的文法称为</a:t>
            </a:r>
            <a:r>
              <a:rPr kumimoji="1" lang="en-US" altLang="zh-CN" sz="1800" b="1">
                <a:solidFill>
                  <a:schemeClr val="tx2"/>
                </a:solidFill>
                <a:latin typeface="Times New Roman" panose="02020603050405020304" pitchFamily="18" charset="0"/>
              </a:rPr>
              <a:t>LALR</a:t>
            </a:r>
            <a:r>
              <a:rPr kumimoji="1" lang="zh-CN" altLang="en-US" sz="1800" b="1">
                <a:solidFill>
                  <a:schemeClr val="tx2"/>
                </a:solidFill>
                <a:latin typeface="Times New Roman" panose="02020603050405020304" pitchFamily="18" charset="0"/>
              </a:rPr>
              <a:t>（</a:t>
            </a:r>
            <a:r>
              <a:rPr kumimoji="1" lang="en-US" altLang="zh-CN" sz="1800" b="1">
                <a:solidFill>
                  <a:schemeClr val="tx2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1800" b="1">
                <a:solidFill>
                  <a:schemeClr val="tx2"/>
                </a:solidFill>
                <a:latin typeface="Times New Roman" panose="02020603050405020304" pitchFamily="18" charset="0"/>
              </a:rPr>
              <a:t>）文法</a:t>
            </a:r>
            <a:r>
              <a:rPr kumimoji="1" lang="zh-CN" altLang="en-US" sz="1800" b="1">
                <a:latin typeface="Times New Roman" panose="02020603050405020304" pitchFamily="18" charset="0"/>
              </a:rPr>
              <a:t>。</a:t>
            </a:r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2321502" y="3968751"/>
            <a:ext cx="7488238" cy="2124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dirty="0">
                <a:latin typeface="宋体" panose="02010600030101010101" pitchFamily="2" charset="-122"/>
              </a:rPr>
              <a:t>步骤  状态栈   符号栈 </a:t>
            </a:r>
            <a:r>
              <a:rPr lang="zh-CN" altLang="en-US" sz="1800" dirty="0" smtClean="0">
                <a:latin typeface="宋体" panose="02010600030101010101" pitchFamily="2" charset="-122"/>
              </a:rPr>
              <a:t>   </a:t>
            </a:r>
            <a:r>
              <a:rPr lang="zh-CN" altLang="en-US" sz="1800" dirty="0">
                <a:latin typeface="宋体" panose="02010600030101010101" pitchFamily="2" charset="-122"/>
              </a:rPr>
              <a:t>输入</a:t>
            </a:r>
            <a:r>
              <a:rPr lang="zh-CN" altLang="en-US" sz="1800" dirty="0" smtClean="0">
                <a:latin typeface="宋体" panose="02010600030101010101" pitchFamily="2" charset="-122"/>
              </a:rPr>
              <a:t>串     </a:t>
            </a:r>
            <a:r>
              <a:rPr lang="zh-CN" altLang="en-US" sz="1800" dirty="0">
                <a:latin typeface="宋体" panose="02010600030101010101" pitchFamily="2" charset="-122"/>
              </a:rPr>
              <a:t>分析动作     下一状态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1800" dirty="0"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dirty="0">
                <a:latin typeface="宋体" panose="02010600030101010101" pitchFamily="2" charset="-122"/>
              </a:rPr>
              <a:t> </a:t>
            </a:r>
            <a:r>
              <a:rPr lang="en-US" altLang="zh-CN" sz="1800" dirty="0">
                <a:latin typeface="宋体" panose="02010600030101010101" pitchFamily="2" charset="-122"/>
              </a:rPr>
              <a:t>1    0        #         </a:t>
            </a:r>
            <a:r>
              <a:rPr lang="en-US" altLang="zh-CN" sz="1800" dirty="0" err="1">
                <a:latin typeface="宋体" panose="02010600030101010101" pitchFamily="2" charset="-122"/>
              </a:rPr>
              <a:t>aab</a:t>
            </a:r>
            <a:r>
              <a:rPr lang="en-US" altLang="zh-CN" sz="1800" dirty="0">
                <a:latin typeface="宋体" panose="02010600030101010101" pitchFamily="2" charset="-122"/>
              </a:rPr>
              <a:t># 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3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2    03       #a         ab# 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3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3    033      #aa         b# 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4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4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4    0334     #</a:t>
            </a:r>
            <a:r>
              <a:rPr lang="en-US" altLang="zh-CN" sz="1800" dirty="0" err="1">
                <a:latin typeface="宋体" panose="02010600030101010101" pitchFamily="2" charset="-122"/>
              </a:rPr>
              <a:t>aab</a:t>
            </a:r>
            <a:r>
              <a:rPr lang="en-US" altLang="zh-CN" sz="1800" dirty="0">
                <a:latin typeface="宋体" panose="02010600030101010101" pitchFamily="2" charset="-122"/>
              </a:rPr>
              <a:t>         #      </a:t>
            </a:r>
            <a:r>
              <a:rPr lang="zh-CN" altLang="en-US" sz="1800" dirty="0">
                <a:latin typeface="宋体" panose="02010600030101010101" pitchFamily="2" charset="-122"/>
              </a:rPr>
              <a:t>报错</a:t>
            </a:r>
          </a:p>
        </p:txBody>
      </p:sp>
      <p:grpSp>
        <p:nvGrpSpPr>
          <p:cNvPr id="48132" name="Group 4"/>
          <p:cNvGrpSpPr>
            <a:grpSpLocks/>
          </p:cNvGrpSpPr>
          <p:nvPr/>
        </p:nvGrpSpPr>
        <p:grpSpPr bwMode="auto">
          <a:xfrm>
            <a:off x="2919846" y="3968751"/>
            <a:ext cx="4824413" cy="2122488"/>
            <a:chOff x="885" y="2093"/>
            <a:chExt cx="3039" cy="1927"/>
          </a:xfrm>
        </p:grpSpPr>
        <p:sp>
          <p:nvSpPr>
            <p:cNvPr id="768005" name="Line 5"/>
            <p:cNvSpPr>
              <a:spLocks noChangeShapeType="1"/>
            </p:cNvSpPr>
            <p:nvPr/>
          </p:nvSpPr>
          <p:spPr bwMode="auto">
            <a:xfrm>
              <a:off x="885" y="2093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68006" name="Line 6"/>
            <p:cNvSpPr>
              <a:spLocks noChangeShapeType="1"/>
            </p:cNvSpPr>
            <p:nvPr/>
          </p:nvSpPr>
          <p:spPr bwMode="auto">
            <a:xfrm>
              <a:off x="1611" y="2093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68007" name="Line 7"/>
            <p:cNvSpPr>
              <a:spLocks noChangeShapeType="1"/>
            </p:cNvSpPr>
            <p:nvPr/>
          </p:nvSpPr>
          <p:spPr bwMode="auto">
            <a:xfrm>
              <a:off x="2291" y="2093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68008" name="Line 8"/>
            <p:cNvSpPr>
              <a:spLocks noChangeShapeType="1"/>
            </p:cNvSpPr>
            <p:nvPr/>
          </p:nvSpPr>
          <p:spPr bwMode="auto">
            <a:xfrm>
              <a:off x="3017" y="2093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68009" name="Line 9"/>
            <p:cNvSpPr>
              <a:spLocks noChangeShapeType="1"/>
            </p:cNvSpPr>
            <p:nvPr/>
          </p:nvSpPr>
          <p:spPr bwMode="auto">
            <a:xfrm>
              <a:off x="3924" y="2093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768010" name="Rectangle 10"/>
          <p:cNvSpPr>
            <a:spLocks noChangeArrowheads="1"/>
          </p:cNvSpPr>
          <p:nvPr/>
        </p:nvSpPr>
        <p:spPr bwMode="auto">
          <a:xfrm>
            <a:off x="1652589" y="1600201"/>
            <a:ext cx="8351837" cy="1631216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当输入串正确时，不论是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分析器，还是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分析器，都给出了同样的“移进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---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归约”的序列，所差别只是状态名不同而已。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但是当输入串不符合文法时，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可能比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多做了一些不必要归约，但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均能指出输入串出错位置。</a:t>
            </a:r>
          </a:p>
          <a:p>
            <a:pPr eaLnBrk="1" hangingPunct="1">
              <a:defRPr/>
            </a:pP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例如对</a:t>
            </a:r>
            <a:r>
              <a:rPr kumimoji="1" lang="en-US" altLang="zh-CN" sz="2000" b="1" dirty="0" err="1">
                <a:latin typeface="Times New Roman" panose="02020603050405020304" pitchFamily="18" charset="0"/>
                <a:ea typeface="宋体" panose="02010600030101010101" pitchFamily="2" charset="-122"/>
              </a:rPr>
              <a:t>aab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#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分析</a:t>
            </a:r>
            <a:r>
              <a:rPr kumimoji="1" lang="zh-CN" altLang="en-US" sz="2000" b="1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过程可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看出，在状态４遇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#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报告错误</a:t>
            </a:r>
          </a:p>
        </p:txBody>
      </p:sp>
      <p:grpSp>
        <p:nvGrpSpPr>
          <p:cNvPr id="768011" name="Group 11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8135" name="Picture 12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136" name="Picture 13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8058" y="186028"/>
            <a:ext cx="6402454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21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68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026" name="Text Box 2"/>
          <p:cNvSpPr txBox="1">
            <a:spLocks noChangeArrowheads="1"/>
          </p:cNvSpPr>
          <p:nvPr/>
        </p:nvSpPr>
        <p:spPr bwMode="auto">
          <a:xfrm>
            <a:off x="1905000" y="914401"/>
            <a:ext cx="84582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由对</a:t>
            </a:r>
            <a:r>
              <a:rPr kumimoji="1" lang="en-US" altLang="zh-CN" sz="2000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aab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#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</a:t>
            </a:r>
            <a:r>
              <a:rPr kumimoji="1" lang="zh-CN" altLang="en-US" sz="20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过程可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看出，栈中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47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遇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#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要归约为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，在状态２面临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#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时才报错。这说明 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LALR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在</a:t>
            </a:r>
            <a:r>
              <a:rPr kumimoji="1"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kumimoji="1"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已发现错误之后，还继续执行一些多余的规则后才发现错误。</a:t>
            </a:r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2057401" y="2743200"/>
            <a:ext cx="8380413" cy="30607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>
                <a:latin typeface="宋体" panose="02010600030101010101" pitchFamily="2" charset="-122"/>
              </a:rPr>
              <a:t>步骤  状态栈   符号栈   输入串   分析动作       下一状态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1800"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>
                <a:latin typeface="宋体" panose="02010600030101010101" pitchFamily="2" charset="-122"/>
              </a:rPr>
              <a:t> </a:t>
            </a:r>
            <a:r>
              <a:rPr lang="en-US" altLang="zh-CN" sz="1800">
                <a:latin typeface="宋体" panose="02010600030101010101" pitchFamily="2" charset="-122"/>
              </a:rPr>
              <a:t>1   0         #         aab#       S</a:t>
            </a:r>
            <a:r>
              <a:rPr lang="en-US" altLang="zh-CN" sz="1800" baseline="-25000">
                <a:latin typeface="宋体" panose="02010600030101010101" pitchFamily="2" charset="-122"/>
              </a:rPr>
              <a:t>36                    </a:t>
            </a:r>
            <a:r>
              <a:rPr lang="en-US" altLang="zh-CN" sz="1800">
                <a:latin typeface="宋体" panose="02010600030101010101" pitchFamily="2" charset="-122"/>
              </a:rPr>
              <a:t>36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2   0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      #a         ab#       S</a:t>
            </a:r>
            <a:r>
              <a:rPr lang="en-US" altLang="zh-CN" sz="1800" baseline="-25000">
                <a:latin typeface="宋体" panose="02010600030101010101" pitchFamily="2" charset="-122"/>
              </a:rPr>
              <a:t>36                    </a:t>
            </a:r>
            <a:r>
              <a:rPr lang="en-US" altLang="zh-CN" sz="1800">
                <a:latin typeface="宋体" panose="02010600030101010101" pitchFamily="2" charset="-122"/>
              </a:rPr>
              <a:t>36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3   0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   #aa         b#       S</a:t>
            </a:r>
            <a:r>
              <a:rPr lang="en-US" altLang="zh-CN" sz="1800" baseline="-25000">
                <a:latin typeface="宋体" panose="02010600030101010101" pitchFamily="2" charset="-122"/>
              </a:rPr>
              <a:t>47                    </a:t>
            </a:r>
            <a:r>
              <a:rPr lang="en-US" altLang="zh-CN" sz="1800">
                <a:latin typeface="宋体" panose="02010600030101010101" pitchFamily="2" charset="-122"/>
              </a:rPr>
              <a:t>47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4   0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47</a:t>
            </a:r>
            <a:r>
              <a:rPr lang="en-US" altLang="zh-CN" sz="1800">
                <a:latin typeface="宋体" panose="02010600030101010101" pitchFamily="2" charset="-122"/>
              </a:rPr>
              <a:t> #aab         #       r</a:t>
            </a:r>
            <a:r>
              <a:rPr lang="en-US" altLang="zh-CN" sz="1800" baseline="-25000">
                <a:latin typeface="宋体" panose="02010600030101010101" pitchFamily="2" charset="-122"/>
              </a:rPr>
              <a:t>3             </a:t>
            </a:r>
            <a:r>
              <a:rPr lang="en-US" altLang="zh-CN" sz="1800">
                <a:latin typeface="宋体" panose="02010600030101010101" pitchFamily="2" charset="-122"/>
              </a:rPr>
              <a:t>GOTO[36,B]=89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5   0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89</a:t>
            </a:r>
            <a:r>
              <a:rPr lang="en-US" altLang="zh-CN" sz="1800">
                <a:latin typeface="宋体" panose="02010600030101010101" pitchFamily="2" charset="-122"/>
              </a:rPr>
              <a:t> #aaB         #       r</a:t>
            </a:r>
            <a:r>
              <a:rPr lang="en-US" altLang="zh-CN" sz="1800" baseline="-25000">
                <a:latin typeface="宋体" panose="02010600030101010101" pitchFamily="2" charset="-122"/>
              </a:rPr>
              <a:t>2             </a:t>
            </a:r>
            <a:r>
              <a:rPr lang="en-US" altLang="zh-CN" sz="1800">
                <a:latin typeface="宋体" panose="02010600030101010101" pitchFamily="2" charset="-122"/>
              </a:rPr>
              <a:t>GOTO[36,B]=89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6   0</a:t>
            </a:r>
            <a:r>
              <a:rPr lang="en-US" altLang="zh-CN" sz="1800" u="sng">
                <a:latin typeface="宋体" panose="02010600030101010101" pitchFamily="2" charset="-122"/>
              </a:rPr>
              <a:t>36</a:t>
            </a:r>
            <a:r>
              <a:rPr lang="en-US" altLang="zh-CN" sz="1800">
                <a:latin typeface="宋体" panose="02010600030101010101" pitchFamily="2" charset="-122"/>
              </a:rPr>
              <a:t> </a:t>
            </a:r>
            <a:r>
              <a:rPr lang="en-US" altLang="zh-CN" sz="1800" u="sng">
                <a:latin typeface="宋体" panose="02010600030101010101" pitchFamily="2" charset="-122"/>
              </a:rPr>
              <a:t>89</a:t>
            </a:r>
            <a:r>
              <a:rPr lang="en-US" altLang="zh-CN" sz="1800">
                <a:latin typeface="宋体" panose="02010600030101010101" pitchFamily="2" charset="-122"/>
              </a:rPr>
              <a:t>    #aB          #       r</a:t>
            </a:r>
            <a:r>
              <a:rPr lang="en-US" altLang="zh-CN" sz="1800" baseline="-25000">
                <a:latin typeface="宋体" panose="02010600030101010101" pitchFamily="2" charset="-122"/>
              </a:rPr>
              <a:t>2             </a:t>
            </a:r>
            <a:r>
              <a:rPr lang="en-US" altLang="zh-CN" sz="1800">
                <a:latin typeface="宋体" panose="02010600030101010101" pitchFamily="2" charset="-122"/>
              </a:rPr>
              <a:t>GOTO[0, B]=2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>
                <a:latin typeface="宋体" panose="02010600030101010101" pitchFamily="2" charset="-122"/>
              </a:rPr>
              <a:t> 7   02        #B           #      </a:t>
            </a:r>
            <a:r>
              <a:rPr lang="zh-CN" altLang="en-US" sz="1800">
                <a:latin typeface="宋体" panose="02010600030101010101" pitchFamily="2" charset="-122"/>
              </a:rPr>
              <a:t>报错</a:t>
            </a:r>
          </a:p>
        </p:txBody>
      </p:sp>
      <p:sp>
        <p:nvSpPr>
          <p:cNvPr id="769028" name="Line 4"/>
          <p:cNvSpPr>
            <a:spLocks noChangeShapeType="1"/>
          </p:cNvSpPr>
          <p:nvPr/>
        </p:nvSpPr>
        <p:spPr bwMode="auto">
          <a:xfrm>
            <a:off x="2667000" y="2743201"/>
            <a:ext cx="0" cy="305911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69029" name="Line 5"/>
          <p:cNvSpPr>
            <a:spLocks noChangeShapeType="1"/>
          </p:cNvSpPr>
          <p:nvPr/>
        </p:nvSpPr>
        <p:spPr bwMode="auto">
          <a:xfrm>
            <a:off x="3810000" y="2743201"/>
            <a:ext cx="0" cy="305911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69030" name="Line 6"/>
          <p:cNvSpPr>
            <a:spLocks noChangeShapeType="1"/>
          </p:cNvSpPr>
          <p:nvPr/>
        </p:nvSpPr>
        <p:spPr bwMode="auto">
          <a:xfrm>
            <a:off x="4800600" y="2743201"/>
            <a:ext cx="0" cy="305911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69031" name="Line 7"/>
          <p:cNvSpPr>
            <a:spLocks noChangeShapeType="1"/>
          </p:cNvSpPr>
          <p:nvPr/>
        </p:nvSpPr>
        <p:spPr bwMode="auto">
          <a:xfrm>
            <a:off x="5791200" y="2743201"/>
            <a:ext cx="0" cy="305911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69032" name="Line 8"/>
          <p:cNvSpPr>
            <a:spLocks noChangeShapeType="1"/>
          </p:cNvSpPr>
          <p:nvPr/>
        </p:nvSpPr>
        <p:spPr bwMode="auto">
          <a:xfrm>
            <a:off x="7239000" y="2743201"/>
            <a:ext cx="0" cy="3059113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69036" name="Group 12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49162" name="Picture 13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9163" name="Picture 14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4327" y="0"/>
            <a:ext cx="3970364" cy="24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0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9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9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69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9026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259" name="Rectangle 3"/>
          <p:cNvSpPr>
            <a:spLocks noChangeArrowheads="1"/>
          </p:cNvSpPr>
          <p:nvPr/>
        </p:nvSpPr>
        <p:spPr bwMode="auto">
          <a:xfrm>
            <a:off x="1828800" y="2133601"/>
            <a:ext cx="8280400" cy="3819507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dirty="0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dirty="0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dirty="0">
                <a:solidFill>
                  <a:srgbClr val="FF00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lang="zh-CN" altLang="en-US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问题提出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endParaRPr lang="zh-CN" altLang="en-US" sz="20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上面介绍的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LR(0)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方法，是从左向右扫描源程序，当到达某规则右部最右符号时，便识别出这条规则，并且对于每一句柄，无需查看句柄之外任何输入符号。这种分析方法要求文法的每一个项目集都不含冲突性的项目。但通常程序设计语言文法不一定符合这种要求。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例如  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LR(0)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项目集规范族中有这样一个项目集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20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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 I</a:t>
            </a:r>
            <a:r>
              <a:rPr lang="en-US" altLang="zh-CN" sz="20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＝｛Ａ∷＝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β</a:t>
            </a:r>
            <a:r>
              <a:rPr lang="en-US" altLang="zh-CN" sz="20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·bβ</a:t>
            </a:r>
            <a:r>
              <a:rPr lang="en-US" altLang="zh-CN" sz="2000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，Ｂ∷＝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β·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，Ｃ∷＝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β·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｝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endParaRPr lang="zh-CN" altLang="en-US" sz="200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 其中第一个项目是移进项目，第二、三个项目是归约项目。仔细分析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前面讨论的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）分析表的构造可以知道，由于这三个项目相互冲突，因而使得ＬＲ（０）分析表中出现多重定义的分析动作 。其原因在于</a:t>
            </a:r>
          </a:p>
        </p:txBody>
      </p:sp>
      <p:sp>
        <p:nvSpPr>
          <p:cNvPr id="736260" name="AutoShape 4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36261" name="AutoShape 5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4. SLR(1)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分析表构造</a:t>
            </a:r>
          </a:p>
        </p:txBody>
      </p:sp>
      <p:grpSp>
        <p:nvGrpSpPr>
          <p:cNvPr id="736262" name="Group 6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12295" name="Picture 7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296" name="Picture 8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9689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36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52600" y="2438401"/>
            <a:ext cx="8686800" cy="3097213"/>
          </a:xfrm>
        </p:spPr>
        <p:txBody>
          <a:bodyPr/>
          <a:lstStyle/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   </a:t>
            </a:r>
            <a:r>
              <a:rPr lang="zh-CN" altLang="en-US" sz="1800" b="1">
                <a:latin typeface="Times New Roman" panose="02020603050405020304" pitchFamily="18" charset="0"/>
              </a:rPr>
              <a:t>以上我们介绍了一种简单的构造</a:t>
            </a:r>
            <a:r>
              <a:rPr lang="en-US" altLang="zh-CN" sz="1800" b="1">
                <a:latin typeface="Times New Roman" panose="02020603050405020304" pitchFamily="18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）分析表方法，即首先构造完整的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）项目集族，然后依据它再构造</a:t>
            </a:r>
            <a:r>
              <a:rPr lang="en-US" altLang="zh-CN" sz="1800" b="1">
                <a:latin typeface="Times New Roman" panose="02020603050405020304" pitchFamily="18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）分析表 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1800" b="1"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值得一提的是，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不管文法是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0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SLR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，还是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，它们语法分析算法基本上都是相同的，不同之处仅在于分析表的构造一个比一个复杂，</a:t>
            </a:r>
            <a:r>
              <a:rPr lang="zh-CN" altLang="en-US" sz="1800" b="1">
                <a:latin typeface="Times New Roman" panose="02020603050405020304" pitchFamily="18" charset="0"/>
              </a:rPr>
              <a:t>但适用的文法一个比一个更广泛。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1800" b="1"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究竟如何判断某文法是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0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SLR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，还是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）呢？</a:t>
            </a:r>
          </a:p>
        </p:txBody>
      </p:sp>
      <p:grpSp>
        <p:nvGrpSpPr>
          <p:cNvPr id="770051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0183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0184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70054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6759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0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0" y="3962400"/>
            <a:ext cx="9144000" cy="26162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/>
              <a:t> 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3</a:t>
            </a:r>
            <a:r>
              <a:rPr lang="zh-CN" altLang="en-US" sz="1800" b="1">
                <a:latin typeface="Times New Roman" panose="02020603050405020304" pitchFamily="18" charset="0"/>
              </a:rPr>
              <a:t>）证明是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）文法，但不是</a:t>
            </a:r>
            <a:r>
              <a:rPr lang="en-US" altLang="zh-CN" sz="1800" b="1">
                <a:latin typeface="Times New Roman" panose="02020603050405020304" pitchFamily="18" charset="0"/>
              </a:rPr>
              <a:t>SLR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   先证明某项目集有冲突，但其</a:t>
            </a: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zh-CN" altLang="en-US" sz="1800" b="1">
                <a:latin typeface="Times New Roman" panose="02020603050405020304" pitchFamily="18" charset="0"/>
              </a:rPr>
              <a:t>集交又不等于空，此时可用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）项目集解决，所以是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）文法。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1800" b="1">
              <a:latin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（</a:t>
            </a:r>
            <a:r>
              <a:rPr lang="en-US" altLang="zh-CN" sz="1800" b="1">
                <a:latin typeface="Times New Roman" panose="02020603050405020304" pitchFamily="18" charset="0"/>
              </a:rPr>
              <a:t>4</a:t>
            </a:r>
            <a:r>
              <a:rPr lang="zh-CN" altLang="en-US" sz="1800" b="1">
                <a:latin typeface="Times New Roman" panose="02020603050405020304" pitchFamily="18" charset="0"/>
              </a:rPr>
              <a:t>）证明是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）文法，但不是</a:t>
            </a:r>
            <a:r>
              <a:rPr lang="en-US" altLang="zh-CN" sz="1800" b="1">
                <a:latin typeface="Times New Roman" panose="02020603050405020304" pitchFamily="18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  先证明是</a:t>
            </a:r>
            <a:r>
              <a:rPr lang="en-US" altLang="zh-CN" sz="1800" b="1">
                <a:latin typeface="Times New Roman" panose="02020603050405020304" pitchFamily="18" charset="0"/>
              </a:rPr>
              <a:t>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）文法，即冲突项目中向前搜索符号不同，但同心集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   合并后仍然有“归约</a:t>
            </a:r>
            <a:r>
              <a:rPr lang="en-US" altLang="zh-CN" sz="1800" b="1">
                <a:latin typeface="Times New Roman" panose="02020603050405020304" pitchFamily="18" charset="0"/>
              </a:rPr>
              <a:t>--</a:t>
            </a:r>
            <a:r>
              <a:rPr lang="zh-CN" altLang="en-US" sz="1800" b="1">
                <a:latin typeface="Times New Roman" panose="02020603050405020304" pitchFamily="18" charset="0"/>
              </a:rPr>
              <a:t>归约”冲突，所以不是</a:t>
            </a:r>
            <a:r>
              <a:rPr lang="en-US" altLang="zh-CN" sz="1800" b="1">
                <a:latin typeface="Times New Roman" panose="02020603050405020304" pitchFamily="18" charset="0"/>
              </a:rPr>
              <a:t>LALR</a:t>
            </a:r>
            <a:r>
              <a:rPr lang="zh-CN" altLang="en-US" sz="1800" b="1">
                <a:latin typeface="Times New Roman" panose="02020603050405020304" pitchFamily="18" charset="0"/>
              </a:rPr>
              <a:t>（</a:t>
            </a:r>
            <a:r>
              <a:rPr lang="en-US" altLang="zh-CN" sz="1800" b="1">
                <a:latin typeface="Times New Roman" panose="02020603050405020304" pitchFamily="18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</a:rPr>
              <a:t>）文法。</a:t>
            </a:r>
          </a:p>
        </p:txBody>
      </p:sp>
      <p:sp>
        <p:nvSpPr>
          <p:cNvPr id="771075" name="Rectangle 3"/>
          <p:cNvSpPr>
            <a:spLocks noChangeArrowheads="1"/>
          </p:cNvSpPr>
          <p:nvPr/>
        </p:nvSpPr>
        <p:spPr bwMode="auto">
          <a:xfrm>
            <a:off x="1676400" y="1600200"/>
            <a:ext cx="8763000" cy="193899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 smtClean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）判断是否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）文法。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要求证明不是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）文法根据文法找出某一项目集存在冲突项目，包括“移进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--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归约”或 “归约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—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归约”冲突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）判断是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）文法，但不是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）文法</a:t>
            </a:r>
          </a:p>
          <a:p>
            <a:pPr algn="just"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 先找出某项目集有冲突项目，但冲突项目的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FOLLOW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集不相交，可用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）消去冲突，因此是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）文法。</a:t>
            </a:r>
          </a:p>
        </p:txBody>
      </p:sp>
      <p:sp>
        <p:nvSpPr>
          <p:cNvPr id="771076" name="AutoShape 4"/>
          <p:cNvSpPr>
            <a:spLocks noChangeArrowheads="1"/>
          </p:cNvSpPr>
          <p:nvPr/>
        </p:nvSpPr>
        <p:spPr bwMode="auto">
          <a:xfrm>
            <a:off x="1676400" y="914400"/>
            <a:ext cx="8839200" cy="57912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771081" name="Group 9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1207" name="Picture 10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08" name="Picture 11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5252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05000" y="2286001"/>
            <a:ext cx="8116888" cy="4111625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几点结论</a:t>
            </a:r>
            <a:r>
              <a:rPr lang="zh-CN" altLang="en-US" sz="2400" b="1" dirty="0">
                <a:solidFill>
                  <a:srgbClr val="FFFF00"/>
                </a:solidFill>
                <a:latin typeface="Times New Roman" panose="02020603050405020304" pitchFamily="18" charset="0"/>
              </a:rPr>
              <a:t>：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b="1" dirty="0">
              <a:solidFill>
                <a:srgbClr val="FFFF00"/>
              </a:solidFill>
              <a:latin typeface="Times New Roman" panose="02020603050405020304" pitchFamily="18" charset="0"/>
            </a:endParaRP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(1) </a:t>
            </a:r>
            <a:r>
              <a:rPr lang="zh-CN" altLang="en-US" sz="1800" b="1" dirty="0">
                <a:latin typeface="Times New Roman" panose="02020603050405020304" pitchFamily="18" charset="0"/>
              </a:rPr>
              <a:t>任何ＬＲ（Ｋ）文法都是无二义性文法，任何二义性文法都不 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   是ＬＲ（Ｋ）文法。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(2) </a:t>
            </a:r>
            <a:r>
              <a:rPr lang="zh-CN" altLang="en-US" sz="1800" b="1" dirty="0">
                <a:latin typeface="Times New Roman" panose="02020603050405020304" pitchFamily="18" charset="0"/>
              </a:rPr>
              <a:t>对于ＬＲ（Ｋ）文法，满足于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  ＬＲ（</a:t>
            </a:r>
            <a:r>
              <a:rPr lang="en-US" altLang="zh-CN" sz="1800" b="1" dirty="0">
                <a:latin typeface="Times New Roman" panose="02020603050405020304" pitchFamily="18" charset="0"/>
              </a:rPr>
              <a:t>0</a:t>
            </a:r>
            <a:r>
              <a:rPr lang="zh-CN" altLang="en-US" sz="1800" b="1" dirty="0">
                <a:latin typeface="Times New Roman" panose="02020603050405020304" pitchFamily="18" charset="0"/>
              </a:rPr>
              <a:t>）  </a:t>
            </a:r>
            <a:r>
              <a:rPr lang="en-US" altLang="zh-CN" sz="1800" b="1" dirty="0">
                <a:latin typeface="Times New Roman" panose="02020603050405020304" pitchFamily="18" charset="0"/>
              </a:rPr>
              <a:t>S</a:t>
            </a:r>
            <a:r>
              <a:rPr lang="zh-CN" altLang="en-US" sz="1800" b="1" dirty="0">
                <a:latin typeface="Times New Roman" panose="02020603050405020304" pitchFamily="18" charset="0"/>
              </a:rPr>
              <a:t>ＬＲ（１）ＬＡＬＲ（１）ＬＲ（１）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  此外，对所有Ｋ都有ＬＲ（Ｋ）ＬＲ（Ｋ＋１）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(3) </a:t>
            </a:r>
            <a:r>
              <a:rPr lang="zh-CN" altLang="en-US" sz="1800" b="1" dirty="0">
                <a:latin typeface="Times New Roman" panose="02020603050405020304" pitchFamily="18" charset="0"/>
              </a:rPr>
              <a:t>给定文法</a:t>
            </a:r>
            <a:r>
              <a:rPr lang="en-US" altLang="zh-CN" sz="1800" b="1" dirty="0">
                <a:latin typeface="Times New Roman" panose="02020603050405020304" pitchFamily="18" charset="0"/>
              </a:rPr>
              <a:t>G</a:t>
            </a:r>
            <a:r>
              <a:rPr lang="zh-CN" altLang="en-US" sz="1800" b="1" dirty="0">
                <a:latin typeface="Times New Roman" panose="02020603050405020304" pitchFamily="18" charset="0"/>
              </a:rPr>
              <a:t>和某个固定</a:t>
            </a:r>
            <a:r>
              <a:rPr lang="en-US" altLang="zh-CN" sz="1800" b="1" dirty="0">
                <a:latin typeface="Times New Roman" panose="02020603050405020304" pitchFamily="18" charset="0"/>
              </a:rPr>
              <a:t>K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G</a:t>
            </a:r>
            <a:r>
              <a:rPr lang="zh-CN" altLang="en-US" sz="1800" b="1" dirty="0">
                <a:latin typeface="Times New Roman" panose="02020603050405020304" pitchFamily="18" charset="0"/>
              </a:rPr>
              <a:t>是否是</a:t>
            </a:r>
            <a:r>
              <a:rPr lang="en-US" altLang="zh-CN" sz="1800" b="1" dirty="0">
                <a:latin typeface="Times New Roman" panose="02020603050405020304" pitchFamily="18" charset="0"/>
              </a:rPr>
              <a:t>LR(K)</a:t>
            </a:r>
            <a:r>
              <a:rPr lang="zh-CN" altLang="en-US" sz="1800" b="1" dirty="0">
                <a:latin typeface="Times New Roman" panose="02020603050405020304" pitchFamily="18" charset="0"/>
              </a:rPr>
              <a:t>文法是可以判定的。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(4) </a:t>
            </a:r>
            <a:r>
              <a:rPr lang="zh-CN" altLang="en-US" sz="1800" b="1" dirty="0">
                <a:latin typeface="Times New Roman" panose="02020603050405020304" pitchFamily="18" charset="0"/>
              </a:rPr>
              <a:t>给定文法Ｇ，是否存在一个Ｋ使得Ｇ是一个ＬＲ（Ｋ）文法的问题 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   是不可判定的。 </a:t>
            </a:r>
          </a:p>
        </p:txBody>
      </p:sp>
      <p:sp>
        <p:nvSpPr>
          <p:cNvPr id="772099" name="Rectangle 3"/>
          <p:cNvSpPr>
            <a:spLocks noChangeArrowheads="1"/>
          </p:cNvSpPr>
          <p:nvPr/>
        </p:nvSpPr>
        <p:spPr bwMode="auto">
          <a:xfrm rot="16200000">
            <a:off x="3131868" y="4136509"/>
            <a:ext cx="3513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rPr>
              <a:t>∩</a:t>
            </a:r>
          </a:p>
        </p:txBody>
      </p:sp>
      <p:sp>
        <p:nvSpPr>
          <p:cNvPr id="772100" name="Rectangle 4"/>
          <p:cNvSpPr>
            <a:spLocks noChangeArrowheads="1"/>
          </p:cNvSpPr>
          <p:nvPr/>
        </p:nvSpPr>
        <p:spPr bwMode="auto">
          <a:xfrm rot="16200000">
            <a:off x="4579668" y="4136509"/>
            <a:ext cx="3513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rPr>
              <a:t>∩</a:t>
            </a:r>
          </a:p>
        </p:txBody>
      </p:sp>
      <p:sp>
        <p:nvSpPr>
          <p:cNvPr id="772101" name="Rectangle 5"/>
          <p:cNvSpPr>
            <a:spLocks noChangeArrowheads="1"/>
          </p:cNvSpPr>
          <p:nvPr/>
        </p:nvSpPr>
        <p:spPr bwMode="auto">
          <a:xfrm rot="16200000">
            <a:off x="5646468" y="4441309"/>
            <a:ext cx="3513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rPr>
              <a:t>∩</a:t>
            </a:r>
          </a:p>
        </p:txBody>
      </p:sp>
      <p:sp>
        <p:nvSpPr>
          <p:cNvPr id="772102" name="Rectangle 6"/>
          <p:cNvSpPr>
            <a:spLocks noChangeArrowheads="1"/>
          </p:cNvSpPr>
          <p:nvPr/>
        </p:nvSpPr>
        <p:spPr bwMode="auto">
          <a:xfrm rot="16200000">
            <a:off x="6484668" y="4136509"/>
            <a:ext cx="35137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altLang="zh-CN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宋体" panose="02010600030101010101" pitchFamily="2" charset="-122"/>
              </a:rPr>
              <a:t>∩</a:t>
            </a:r>
          </a:p>
        </p:txBody>
      </p:sp>
      <p:grpSp>
        <p:nvGrpSpPr>
          <p:cNvPr id="772103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2235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2236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72106" name="AutoShape 10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079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2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28800" y="1600200"/>
            <a:ext cx="7926388" cy="621665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1800">
                <a:solidFill>
                  <a:srgbClr val="FFFF00"/>
                </a:solidFill>
                <a:latin typeface="宋体" panose="02010600030101010101" pitchFamily="2" charset="-122"/>
              </a:rPr>
              <a:t>     </a:t>
            </a:r>
            <a:endParaRPr lang="en-US" altLang="zh-CN" b="1" smtClean="0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>
                <a:solidFill>
                  <a:srgbClr val="FFFF00"/>
                </a:solidFill>
                <a:latin typeface="宋体" panose="02010600030101010101" pitchFamily="2" charset="-122"/>
              </a:rPr>
              <a:t>   </a:t>
            </a:r>
            <a:r>
              <a:rPr lang="en-US" altLang="zh-CN" sz="2400" b="1">
                <a:solidFill>
                  <a:srgbClr val="FF0066"/>
                </a:solidFill>
                <a:latin typeface="宋体" panose="02010600030101010101" pitchFamily="2" charset="-122"/>
              </a:rPr>
              <a:t>1.</a:t>
            </a:r>
            <a:r>
              <a:rPr lang="zh-CN" altLang="en-US" sz="2400" b="1">
                <a:solidFill>
                  <a:srgbClr val="FF0066"/>
                </a:solidFill>
                <a:latin typeface="宋体" panose="02010600030101010101" pitchFamily="2" charset="-122"/>
              </a:rPr>
              <a:t>问题的提出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400" b="1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>
                <a:latin typeface="宋体" panose="02010600030101010101" pitchFamily="2" charset="-122"/>
              </a:rPr>
              <a:t>   </a:t>
            </a:r>
            <a:r>
              <a:rPr lang="zh-CN" altLang="en-US" sz="1800" b="1">
                <a:latin typeface="宋体" panose="02010600030101010101" pitchFamily="2" charset="-122"/>
              </a:rPr>
              <a:t>从前面讨论可知，各种ＬＲ文法都是非二义性文法，如果对二义性文法构造其ＬＲ分析表，必然导致失败。但是某些二义性文法是非常有用的，有些二义性文法描述程序设计语言的结构比较直观，使用方便，例如关于表达式文法和条件语句文法。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 例如关于算术表达式文法Ｇ［Ｅ］为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     </a:t>
            </a:r>
            <a:r>
              <a:rPr lang="en-US" altLang="zh-CN" sz="1800" b="1">
                <a:latin typeface="宋体" panose="02010600030101010101" pitchFamily="2" charset="-122"/>
              </a:rPr>
              <a:t>(1)</a:t>
            </a:r>
            <a:r>
              <a:rPr lang="zh-CN" altLang="en-US" sz="1800" b="1">
                <a:latin typeface="宋体" panose="02010600030101010101" pitchFamily="2" charset="-122"/>
              </a:rPr>
              <a:t>Ｅ∷＝Ｅ＋Ｅ   </a:t>
            </a:r>
            <a:r>
              <a:rPr lang="en-US" altLang="zh-CN" sz="1800" b="1">
                <a:latin typeface="宋体" panose="02010600030101010101" pitchFamily="2" charset="-122"/>
              </a:rPr>
              <a:t>(3)</a:t>
            </a:r>
            <a:r>
              <a:rPr lang="zh-CN" altLang="en-US" sz="1800" b="1">
                <a:latin typeface="宋体" panose="02010600030101010101" pitchFamily="2" charset="-122"/>
              </a:rPr>
              <a:t>Ｅ∷＝（Ｅ）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     </a:t>
            </a:r>
            <a:r>
              <a:rPr lang="en-US" altLang="zh-CN" sz="1800" b="1">
                <a:latin typeface="宋体" panose="02010600030101010101" pitchFamily="2" charset="-122"/>
              </a:rPr>
              <a:t>(2)</a:t>
            </a:r>
            <a:r>
              <a:rPr lang="zh-CN" altLang="en-US" sz="1800" b="1">
                <a:latin typeface="宋体" panose="02010600030101010101" pitchFamily="2" charset="-122"/>
              </a:rPr>
              <a:t>Ｅ∷＝Ｅ*Ｅ    </a:t>
            </a:r>
            <a:r>
              <a:rPr lang="en-US" altLang="zh-CN" sz="1800" b="1">
                <a:latin typeface="宋体" panose="02010600030101010101" pitchFamily="2" charset="-122"/>
              </a:rPr>
              <a:t>(4)</a:t>
            </a:r>
            <a:r>
              <a:rPr lang="zh-CN" altLang="en-US" sz="1800" b="1">
                <a:latin typeface="宋体" panose="02010600030101010101" pitchFamily="2" charset="-122"/>
              </a:rPr>
              <a:t>Ｅ∷＝</a:t>
            </a:r>
            <a:r>
              <a:rPr lang="en-US" altLang="zh-CN" sz="1800" b="1">
                <a:latin typeface="宋体" panose="02010600030101010101" pitchFamily="2" charset="-122"/>
              </a:rPr>
              <a:t>i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宋体" panose="02010600030101010101" pitchFamily="2" charset="-122"/>
              </a:rPr>
              <a:t>  </a:t>
            </a:r>
            <a:r>
              <a:rPr lang="zh-CN" altLang="en-US" sz="1800" b="1">
                <a:latin typeface="宋体" panose="02010600030101010101" pitchFamily="2" charset="-122"/>
              </a:rPr>
              <a:t>由于该文法本身没规定＋和*优先顺序，所以是二义性文法。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   对该文法增加规则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     </a:t>
            </a:r>
            <a:r>
              <a:rPr lang="en-US" altLang="zh-CN" sz="1800" b="1">
                <a:latin typeface="宋体" panose="02010600030101010101" pitchFamily="2" charset="-122"/>
              </a:rPr>
              <a:t>(0)</a:t>
            </a:r>
            <a:r>
              <a:rPr lang="zh-CN" altLang="en-US" sz="1800" b="1">
                <a:latin typeface="宋体" panose="02010600030101010101" pitchFamily="2" charset="-122"/>
              </a:rPr>
              <a:t>Ｅ</a:t>
            </a:r>
            <a:r>
              <a:rPr lang="en-US" altLang="zh-CN" sz="1800" b="1">
                <a:latin typeface="宋体" panose="02010600030101010101" pitchFamily="2" charset="-122"/>
              </a:rPr>
              <a:t>′∷</a:t>
            </a:r>
            <a:r>
              <a:rPr lang="zh-CN" altLang="en-US" sz="1800" b="1">
                <a:latin typeface="宋体" panose="02010600030101010101" pitchFamily="2" charset="-122"/>
              </a:rPr>
              <a:t>＝Ｅ</a:t>
            </a:r>
          </a:p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  形成拓广文法，其ＬＲ（０）项目集族如下图所示</a:t>
            </a:r>
          </a:p>
        </p:txBody>
      </p:sp>
      <p:sp>
        <p:nvSpPr>
          <p:cNvPr id="776195" name="AutoShape 3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76196" name="AutoShape 4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zh-CN" altLang="en-US" sz="2800" dirty="0" smtClean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二义性</a:t>
            </a:r>
            <a:r>
              <a:rPr lang="zh-CN" altLang="en-US" sz="2800" dirty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文法的应用</a:t>
            </a:r>
          </a:p>
        </p:txBody>
      </p:sp>
      <p:grpSp>
        <p:nvGrpSpPr>
          <p:cNvPr id="776198" name="Group 6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6327" name="Picture 7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6328" name="Picture 8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22997788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6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218" name="Oval 2"/>
          <p:cNvSpPr>
            <a:spLocks noChangeArrowheads="1"/>
          </p:cNvSpPr>
          <p:nvPr/>
        </p:nvSpPr>
        <p:spPr bwMode="auto">
          <a:xfrm>
            <a:off x="2135188" y="4292600"/>
            <a:ext cx="431800" cy="4318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19288" y="188914"/>
            <a:ext cx="5689600" cy="447675"/>
          </a:xfrm>
          <a:noFill/>
        </p:spPr>
        <p:txBody>
          <a:bodyPr/>
          <a:lstStyle/>
          <a:p>
            <a:pPr algn="just"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b="1" smtClean="0"/>
              <a:t>二义文法的</a:t>
            </a:r>
            <a:r>
              <a:rPr lang="en-US" altLang="zh-CN" b="1" smtClean="0"/>
              <a:t>LR(0)</a:t>
            </a:r>
            <a:r>
              <a:rPr lang="zh-CN" altLang="en-US" b="1" smtClean="0"/>
              <a:t>项目集</a:t>
            </a:r>
          </a:p>
        </p:txBody>
      </p:sp>
      <p:sp>
        <p:nvSpPr>
          <p:cNvPr id="777220" name="Text Box 4"/>
          <p:cNvSpPr txBox="1">
            <a:spLocks noChangeArrowheads="1"/>
          </p:cNvSpPr>
          <p:nvPr/>
        </p:nvSpPr>
        <p:spPr bwMode="auto">
          <a:xfrm>
            <a:off x="2495550" y="836613"/>
            <a:ext cx="1728788" cy="14525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E’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E+E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E*E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</a:t>
            </a:r>
            <a:r>
              <a:rPr lang="en-US" altLang="zh-CN" sz="1600" b="1" dirty="0" err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i</a:t>
            </a:r>
            <a:endParaRPr lang="en-US" altLang="zh-CN" sz="1600" b="1" dirty="0"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77221" name="Text Box 5"/>
          <p:cNvSpPr txBox="1">
            <a:spLocks noChangeArrowheads="1"/>
          </p:cNvSpPr>
          <p:nvPr/>
        </p:nvSpPr>
        <p:spPr bwMode="auto">
          <a:xfrm>
            <a:off x="2495550" y="2708276"/>
            <a:ext cx="1728788" cy="5699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i</a:t>
            </a:r>
            <a:r>
              <a:rPr lang="en-US" altLang="zh-CN" sz="1400" b="1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</a:t>
            </a:r>
          </a:p>
        </p:txBody>
      </p:sp>
      <p:sp>
        <p:nvSpPr>
          <p:cNvPr id="777222" name="Text Box 6"/>
          <p:cNvSpPr txBox="1">
            <a:spLocks noChangeArrowheads="1"/>
          </p:cNvSpPr>
          <p:nvPr/>
        </p:nvSpPr>
        <p:spPr bwMode="auto">
          <a:xfrm>
            <a:off x="5230814" y="836614"/>
            <a:ext cx="1728787" cy="10112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  E’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E •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E • +E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>
                <a:latin typeface="Times New Roman" panose="02020603050405020304" pitchFamily="18" charset="0"/>
                <a:ea typeface="宋体" panose="02010600030101010101" pitchFamily="2" charset="-122"/>
              </a:rPr>
              <a:t>→  </a:t>
            </a: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• *E</a:t>
            </a:r>
          </a:p>
        </p:txBody>
      </p:sp>
      <p:sp>
        <p:nvSpPr>
          <p:cNvPr id="777223" name="Text Box 7"/>
          <p:cNvSpPr txBox="1">
            <a:spLocks noChangeArrowheads="1"/>
          </p:cNvSpPr>
          <p:nvPr/>
        </p:nvSpPr>
        <p:spPr bwMode="auto">
          <a:xfrm>
            <a:off x="2495550" y="3716338"/>
            <a:ext cx="1728788" cy="14525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（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•E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E+E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E*E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（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</a:t>
            </a:r>
            <a:r>
              <a:rPr lang="en-US" altLang="zh-CN" sz="1600" b="1" dirty="0" err="1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i</a:t>
            </a:r>
            <a:endParaRPr lang="en-US" altLang="zh-CN" sz="1600" b="1" dirty="0"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77224" name="Text Box 8"/>
          <p:cNvSpPr txBox="1">
            <a:spLocks noChangeArrowheads="1"/>
          </p:cNvSpPr>
          <p:nvPr/>
        </p:nvSpPr>
        <p:spPr bwMode="auto">
          <a:xfrm>
            <a:off x="2495550" y="5630864"/>
            <a:ext cx="1728788" cy="10112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（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• 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）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•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+E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→ 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</a:t>
            </a:r>
            <a:r>
              <a:rPr lang="en-US" altLang="zh-CN" sz="1400" b="1" dirty="0">
                <a:latin typeface="Times New Roman" panose="02020603050405020304" pitchFamily="18" charset="0"/>
                <a:ea typeface="宋体" panose="02010600030101010101" pitchFamily="2" charset="-122"/>
              </a:rPr>
              <a:t>•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*E</a:t>
            </a:r>
          </a:p>
        </p:txBody>
      </p:sp>
      <p:sp>
        <p:nvSpPr>
          <p:cNvPr id="777225" name="Text Box 9"/>
          <p:cNvSpPr txBox="1">
            <a:spLocks noChangeArrowheads="1"/>
          </p:cNvSpPr>
          <p:nvPr/>
        </p:nvSpPr>
        <p:spPr bwMode="auto">
          <a:xfrm>
            <a:off x="5230814" y="6021388"/>
            <a:ext cx="1728787" cy="5699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="1" baseline="-25000" dirty="0">
                <a:latin typeface="Times New Roman" panose="02020603050405020304" pitchFamily="18" charset="0"/>
                <a:ea typeface="宋体" panose="02010600030101010101" pitchFamily="2" charset="-122"/>
              </a:rPr>
              <a:t>9</a:t>
            </a:r>
            <a:r>
              <a:rPr lang="en-US" altLang="zh-CN" b="1" dirty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（ 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E </a:t>
            </a:r>
            <a:r>
              <a:rPr lang="zh-CN" altLang="en-US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）</a:t>
            </a: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</a:t>
            </a:r>
          </a:p>
        </p:txBody>
      </p:sp>
      <p:sp>
        <p:nvSpPr>
          <p:cNvPr id="777226" name="Text Box 10"/>
          <p:cNvSpPr txBox="1">
            <a:spLocks noChangeArrowheads="1"/>
          </p:cNvSpPr>
          <p:nvPr/>
        </p:nvSpPr>
        <p:spPr bwMode="auto">
          <a:xfrm>
            <a:off x="5230814" y="2276476"/>
            <a:ext cx="1728787" cy="14525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E+ • 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→ • E+E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 E*E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</a:t>
            </a: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 </a:t>
            </a:r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 </a:t>
            </a:r>
            <a:r>
              <a:rPr lang="en-US" altLang="zh-CN" sz="1600" dirty="0" err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77227" name="Text Box 11"/>
          <p:cNvSpPr txBox="1">
            <a:spLocks noChangeArrowheads="1"/>
          </p:cNvSpPr>
          <p:nvPr/>
        </p:nvSpPr>
        <p:spPr bwMode="auto">
          <a:xfrm>
            <a:off x="5230814" y="4064001"/>
            <a:ext cx="1728787" cy="14525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r>
            <a:r>
              <a:rPr lang="en-US" altLang="zh-CN" sz="1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E *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 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→ • E+E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 E*E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</a:t>
            </a:r>
            <a:r>
              <a: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  <a:r>
              <a: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 </a:t>
            </a:r>
            <a:r>
              <a:rPr lang="en-US" altLang="zh-CN" sz="1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• i</a:t>
            </a:r>
          </a:p>
        </p:txBody>
      </p:sp>
      <p:sp>
        <p:nvSpPr>
          <p:cNvPr id="777228" name="Text Box 12"/>
          <p:cNvSpPr txBox="1">
            <a:spLocks noChangeArrowheads="1"/>
          </p:cNvSpPr>
          <p:nvPr/>
        </p:nvSpPr>
        <p:spPr bwMode="auto">
          <a:xfrm>
            <a:off x="7967664" y="2276475"/>
            <a:ext cx="1728787" cy="1011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7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 </a:t>
            </a: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</a:t>
            </a: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E+E •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→ E • +E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 </a:t>
            </a:r>
            <a:r>
              <a:rPr lang="en-US" altLang="zh-CN" sz="1600" dirty="0">
                <a:solidFill>
                  <a:srgbClr val="7030A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 • *E</a:t>
            </a:r>
          </a:p>
        </p:txBody>
      </p:sp>
      <p:sp>
        <p:nvSpPr>
          <p:cNvPr id="777229" name="Text Box 13"/>
          <p:cNvSpPr txBox="1">
            <a:spLocks noChangeArrowheads="1"/>
          </p:cNvSpPr>
          <p:nvPr/>
        </p:nvSpPr>
        <p:spPr bwMode="auto">
          <a:xfrm>
            <a:off x="7966075" y="4076700"/>
            <a:ext cx="1728788" cy="1011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8</a:t>
            </a:r>
            <a:r>
              <a:rPr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</a:t>
            </a:r>
            <a:r>
              <a:rPr lang="en-US" altLang="zh-CN" sz="1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E*E •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→ E • +E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E </a:t>
            </a:r>
            <a:r>
              <a:rPr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→  </a:t>
            </a:r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 • *E</a:t>
            </a:r>
          </a:p>
        </p:txBody>
      </p:sp>
      <p:sp>
        <p:nvSpPr>
          <p:cNvPr id="777230" name="Line 14"/>
          <p:cNvSpPr>
            <a:spLocks noChangeShapeType="1"/>
          </p:cNvSpPr>
          <p:nvPr/>
        </p:nvSpPr>
        <p:spPr bwMode="auto">
          <a:xfrm>
            <a:off x="3287713" y="2276475"/>
            <a:ext cx="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1" name="Line 15"/>
          <p:cNvSpPr>
            <a:spLocks noChangeShapeType="1"/>
          </p:cNvSpPr>
          <p:nvPr/>
        </p:nvSpPr>
        <p:spPr bwMode="auto">
          <a:xfrm flipV="1">
            <a:off x="3287713" y="3284538"/>
            <a:ext cx="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2" name="Line 16"/>
          <p:cNvSpPr>
            <a:spLocks noChangeShapeType="1"/>
          </p:cNvSpPr>
          <p:nvPr/>
        </p:nvSpPr>
        <p:spPr bwMode="auto">
          <a:xfrm>
            <a:off x="3287713" y="5157788"/>
            <a:ext cx="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3" name="Line 17"/>
          <p:cNvSpPr>
            <a:spLocks noChangeShapeType="1"/>
          </p:cNvSpPr>
          <p:nvPr/>
        </p:nvSpPr>
        <p:spPr bwMode="auto">
          <a:xfrm>
            <a:off x="4224338" y="6308725"/>
            <a:ext cx="10080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4" name="Line 18"/>
          <p:cNvSpPr>
            <a:spLocks noChangeShapeType="1"/>
          </p:cNvSpPr>
          <p:nvPr/>
        </p:nvSpPr>
        <p:spPr bwMode="auto">
          <a:xfrm>
            <a:off x="4224338" y="1268413"/>
            <a:ext cx="10080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5" name="Line 19"/>
          <p:cNvSpPr>
            <a:spLocks noChangeShapeType="1"/>
          </p:cNvSpPr>
          <p:nvPr/>
        </p:nvSpPr>
        <p:spPr bwMode="auto">
          <a:xfrm>
            <a:off x="5951538" y="1844675"/>
            <a:ext cx="0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6" name="Line 20"/>
          <p:cNvSpPr>
            <a:spLocks noChangeShapeType="1"/>
          </p:cNvSpPr>
          <p:nvPr/>
        </p:nvSpPr>
        <p:spPr bwMode="auto">
          <a:xfrm flipH="1">
            <a:off x="4224339" y="2924175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7" name="Line 21"/>
          <p:cNvSpPr>
            <a:spLocks noChangeShapeType="1"/>
          </p:cNvSpPr>
          <p:nvPr/>
        </p:nvSpPr>
        <p:spPr bwMode="auto">
          <a:xfrm flipH="1">
            <a:off x="4224339" y="5013325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8" name="Line 22"/>
          <p:cNvSpPr>
            <a:spLocks noChangeShapeType="1"/>
          </p:cNvSpPr>
          <p:nvPr/>
        </p:nvSpPr>
        <p:spPr bwMode="auto">
          <a:xfrm flipV="1">
            <a:off x="4008438" y="5229226"/>
            <a:ext cx="1223962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39" name="Line 23"/>
          <p:cNvSpPr>
            <a:spLocks noChangeShapeType="1"/>
          </p:cNvSpPr>
          <p:nvPr/>
        </p:nvSpPr>
        <p:spPr bwMode="auto">
          <a:xfrm>
            <a:off x="6959601" y="4437063"/>
            <a:ext cx="1008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0" name="Line 24"/>
          <p:cNvSpPr>
            <a:spLocks noChangeShapeType="1"/>
          </p:cNvSpPr>
          <p:nvPr/>
        </p:nvSpPr>
        <p:spPr bwMode="auto">
          <a:xfrm flipH="1">
            <a:off x="6959601" y="4797425"/>
            <a:ext cx="1008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1" name="Line 25"/>
          <p:cNvSpPr>
            <a:spLocks noChangeShapeType="1"/>
          </p:cNvSpPr>
          <p:nvPr/>
        </p:nvSpPr>
        <p:spPr bwMode="auto">
          <a:xfrm>
            <a:off x="6959601" y="2636838"/>
            <a:ext cx="1008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2" name="Line 26"/>
          <p:cNvSpPr>
            <a:spLocks noChangeShapeType="1"/>
          </p:cNvSpPr>
          <p:nvPr/>
        </p:nvSpPr>
        <p:spPr bwMode="auto">
          <a:xfrm flipH="1">
            <a:off x="6959601" y="2997200"/>
            <a:ext cx="1008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3" name="Line 27"/>
          <p:cNvSpPr>
            <a:spLocks noChangeShapeType="1"/>
          </p:cNvSpPr>
          <p:nvPr/>
        </p:nvSpPr>
        <p:spPr bwMode="auto">
          <a:xfrm flipH="1">
            <a:off x="4224339" y="3284538"/>
            <a:ext cx="935037" cy="43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4" name="Line 28"/>
          <p:cNvSpPr>
            <a:spLocks noChangeShapeType="1"/>
          </p:cNvSpPr>
          <p:nvPr/>
        </p:nvSpPr>
        <p:spPr bwMode="auto">
          <a:xfrm>
            <a:off x="2208214" y="1412875"/>
            <a:ext cx="2873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5" name="Line 29"/>
          <p:cNvSpPr>
            <a:spLocks noChangeShapeType="1"/>
          </p:cNvSpPr>
          <p:nvPr/>
        </p:nvSpPr>
        <p:spPr bwMode="auto">
          <a:xfrm>
            <a:off x="2208214" y="4005263"/>
            <a:ext cx="2873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6" name="Line 30"/>
          <p:cNvSpPr>
            <a:spLocks noChangeShapeType="1"/>
          </p:cNvSpPr>
          <p:nvPr/>
        </p:nvSpPr>
        <p:spPr bwMode="auto">
          <a:xfrm>
            <a:off x="2208213" y="1412875"/>
            <a:ext cx="0" cy="2592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7" name="Line 31"/>
          <p:cNvSpPr>
            <a:spLocks noChangeShapeType="1"/>
          </p:cNvSpPr>
          <p:nvPr/>
        </p:nvSpPr>
        <p:spPr bwMode="auto">
          <a:xfrm>
            <a:off x="2422526" y="4292601"/>
            <a:ext cx="73025" cy="730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8" name="Line 32"/>
          <p:cNvSpPr>
            <a:spLocks noChangeShapeType="1"/>
          </p:cNvSpPr>
          <p:nvPr/>
        </p:nvSpPr>
        <p:spPr bwMode="auto">
          <a:xfrm>
            <a:off x="4945064" y="1628775"/>
            <a:ext cx="2873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49" name="Line 33"/>
          <p:cNvSpPr>
            <a:spLocks noChangeShapeType="1"/>
          </p:cNvSpPr>
          <p:nvPr/>
        </p:nvSpPr>
        <p:spPr bwMode="auto">
          <a:xfrm>
            <a:off x="4945064" y="4221163"/>
            <a:ext cx="2873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50" name="Line 34"/>
          <p:cNvSpPr>
            <a:spLocks noChangeShapeType="1"/>
          </p:cNvSpPr>
          <p:nvPr/>
        </p:nvSpPr>
        <p:spPr bwMode="auto">
          <a:xfrm>
            <a:off x="4945063" y="1628775"/>
            <a:ext cx="0" cy="2592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51" name="Line 35"/>
          <p:cNvSpPr>
            <a:spLocks noChangeShapeType="1"/>
          </p:cNvSpPr>
          <p:nvPr/>
        </p:nvSpPr>
        <p:spPr bwMode="auto">
          <a:xfrm flipH="1" flipV="1">
            <a:off x="4224338" y="3284539"/>
            <a:ext cx="1008062" cy="15128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52" name="AutoShape 36"/>
          <p:cNvSpPr>
            <a:spLocks noChangeArrowheads="1"/>
          </p:cNvSpPr>
          <p:nvPr/>
        </p:nvSpPr>
        <p:spPr bwMode="auto">
          <a:xfrm>
            <a:off x="1774826" y="1052513"/>
            <a:ext cx="576263" cy="144462"/>
          </a:xfrm>
          <a:prstGeom prst="notchedRightArrow">
            <a:avLst>
              <a:gd name="adj1" fmla="val 50000"/>
              <a:gd name="adj2" fmla="val 99726"/>
            </a:avLst>
          </a:prstGeom>
          <a:solidFill>
            <a:srgbClr val="00FFFF"/>
          </a:solidFill>
          <a:ln>
            <a:noFill/>
          </a:ln>
          <a:effectLst>
            <a:prstShdw prst="shdw18" dist="17961" dir="13500000">
              <a:srgbClr val="00FFFF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53" name="Text Box 37"/>
          <p:cNvSpPr txBox="1">
            <a:spLocks noChangeArrowheads="1"/>
          </p:cNvSpPr>
          <p:nvPr/>
        </p:nvSpPr>
        <p:spPr bwMode="auto">
          <a:xfrm>
            <a:off x="1847851" y="2492375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 b="1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</a:p>
        </p:txBody>
      </p:sp>
      <p:sp>
        <p:nvSpPr>
          <p:cNvPr id="777254" name="Text Box 38"/>
          <p:cNvSpPr txBox="1">
            <a:spLocks noChangeArrowheads="1"/>
          </p:cNvSpPr>
          <p:nvPr/>
        </p:nvSpPr>
        <p:spPr bwMode="auto">
          <a:xfrm>
            <a:off x="1774826" y="4316413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 b="1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</a:p>
        </p:txBody>
      </p:sp>
      <p:sp>
        <p:nvSpPr>
          <p:cNvPr id="777255" name="Text Box 39"/>
          <p:cNvSpPr txBox="1">
            <a:spLocks noChangeArrowheads="1"/>
          </p:cNvSpPr>
          <p:nvPr/>
        </p:nvSpPr>
        <p:spPr bwMode="auto">
          <a:xfrm>
            <a:off x="4440238" y="3163888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 b="1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</a:p>
        </p:txBody>
      </p:sp>
      <p:sp>
        <p:nvSpPr>
          <p:cNvPr id="777256" name="Text Box 40"/>
          <p:cNvSpPr txBox="1">
            <a:spLocks noChangeArrowheads="1"/>
          </p:cNvSpPr>
          <p:nvPr/>
        </p:nvSpPr>
        <p:spPr bwMode="auto">
          <a:xfrm>
            <a:off x="4343401" y="4676775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 b="1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</a:p>
        </p:txBody>
      </p:sp>
      <p:sp>
        <p:nvSpPr>
          <p:cNvPr id="777257" name="Text Box 41"/>
          <p:cNvSpPr txBox="1">
            <a:spLocks noChangeArrowheads="1"/>
          </p:cNvSpPr>
          <p:nvPr/>
        </p:nvSpPr>
        <p:spPr bwMode="auto">
          <a:xfrm>
            <a:off x="4583113" y="594995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 b="1"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</a:p>
        </p:txBody>
      </p:sp>
      <p:sp>
        <p:nvSpPr>
          <p:cNvPr id="777258" name="Text Box 42"/>
          <p:cNvSpPr txBox="1">
            <a:spLocks noChangeArrowheads="1"/>
          </p:cNvSpPr>
          <p:nvPr/>
        </p:nvSpPr>
        <p:spPr bwMode="auto">
          <a:xfrm>
            <a:off x="4511676" y="931863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77259" name="Text Box 43"/>
          <p:cNvSpPr txBox="1">
            <a:spLocks noChangeArrowheads="1"/>
          </p:cNvSpPr>
          <p:nvPr/>
        </p:nvSpPr>
        <p:spPr bwMode="auto">
          <a:xfrm>
            <a:off x="7463632" y="2228850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77260" name="Text Box 44"/>
          <p:cNvSpPr txBox="1">
            <a:spLocks noChangeArrowheads="1"/>
          </p:cNvSpPr>
          <p:nvPr/>
        </p:nvSpPr>
        <p:spPr bwMode="auto">
          <a:xfrm>
            <a:off x="7248526" y="4149725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77261" name="Text Box 45"/>
          <p:cNvSpPr txBox="1">
            <a:spLocks noChangeArrowheads="1"/>
          </p:cNvSpPr>
          <p:nvPr/>
        </p:nvSpPr>
        <p:spPr bwMode="auto">
          <a:xfrm>
            <a:off x="2998788" y="5180013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77262" name="Text Box 46"/>
          <p:cNvSpPr txBox="1">
            <a:spLocks noChangeArrowheads="1"/>
          </p:cNvSpPr>
          <p:nvPr/>
        </p:nvSpPr>
        <p:spPr bwMode="auto">
          <a:xfrm>
            <a:off x="2927351" y="2276475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77263" name="Text Box 47"/>
          <p:cNvSpPr txBox="1">
            <a:spLocks noChangeArrowheads="1"/>
          </p:cNvSpPr>
          <p:nvPr/>
        </p:nvSpPr>
        <p:spPr bwMode="auto">
          <a:xfrm>
            <a:off x="2927351" y="3284538"/>
            <a:ext cx="3603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77264" name="Text Box 48"/>
          <p:cNvSpPr txBox="1">
            <a:spLocks noChangeArrowheads="1"/>
          </p:cNvSpPr>
          <p:nvPr/>
        </p:nvSpPr>
        <p:spPr bwMode="auto">
          <a:xfrm>
            <a:off x="4367213" y="3860800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77265" name="Text Box 49"/>
          <p:cNvSpPr txBox="1">
            <a:spLocks noChangeArrowheads="1"/>
          </p:cNvSpPr>
          <p:nvPr/>
        </p:nvSpPr>
        <p:spPr bwMode="auto">
          <a:xfrm>
            <a:off x="4656138" y="2060576"/>
            <a:ext cx="360362" cy="366713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77266" name="Line 50"/>
          <p:cNvSpPr>
            <a:spLocks noChangeShapeType="1"/>
          </p:cNvSpPr>
          <p:nvPr/>
        </p:nvSpPr>
        <p:spPr bwMode="auto">
          <a:xfrm flipH="1">
            <a:off x="6888163" y="3284538"/>
            <a:ext cx="1079500" cy="7921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67" name="Line 51"/>
          <p:cNvSpPr>
            <a:spLocks noChangeShapeType="1"/>
          </p:cNvSpPr>
          <p:nvPr/>
        </p:nvSpPr>
        <p:spPr bwMode="auto">
          <a:xfrm flipH="1" flipV="1">
            <a:off x="6959601" y="3429000"/>
            <a:ext cx="1008063" cy="647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68" name="Text Box 52"/>
          <p:cNvSpPr txBox="1">
            <a:spLocks noChangeArrowheads="1"/>
          </p:cNvSpPr>
          <p:nvPr/>
        </p:nvSpPr>
        <p:spPr bwMode="auto">
          <a:xfrm>
            <a:off x="7248526" y="4724401"/>
            <a:ext cx="360363" cy="366713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77269" name="Text Box 53"/>
          <p:cNvSpPr txBox="1">
            <a:spLocks noChangeArrowheads="1"/>
          </p:cNvSpPr>
          <p:nvPr/>
        </p:nvSpPr>
        <p:spPr bwMode="auto">
          <a:xfrm>
            <a:off x="7238539" y="2645799"/>
            <a:ext cx="360363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777270" name="Text Box 54"/>
          <p:cNvSpPr txBox="1">
            <a:spLocks noChangeArrowheads="1"/>
          </p:cNvSpPr>
          <p:nvPr/>
        </p:nvSpPr>
        <p:spPr bwMode="auto">
          <a:xfrm>
            <a:off x="5951538" y="1844676"/>
            <a:ext cx="360362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777271" name="Text Box 55"/>
          <p:cNvSpPr txBox="1">
            <a:spLocks noChangeArrowheads="1"/>
          </p:cNvSpPr>
          <p:nvPr/>
        </p:nvSpPr>
        <p:spPr bwMode="auto">
          <a:xfrm>
            <a:off x="4224338" y="2636838"/>
            <a:ext cx="3603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 b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77272" name="Text Box 56"/>
          <p:cNvSpPr txBox="1">
            <a:spLocks noChangeArrowheads="1"/>
          </p:cNvSpPr>
          <p:nvPr/>
        </p:nvSpPr>
        <p:spPr bwMode="auto">
          <a:xfrm>
            <a:off x="4511676" y="5367338"/>
            <a:ext cx="360363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77273" name="Text Box 57"/>
          <p:cNvSpPr txBox="1">
            <a:spLocks noChangeArrowheads="1"/>
          </p:cNvSpPr>
          <p:nvPr/>
        </p:nvSpPr>
        <p:spPr bwMode="auto">
          <a:xfrm>
            <a:off x="7535863" y="3213101"/>
            <a:ext cx="360362" cy="366713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b="1">
                <a:latin typeface="Times New Roman" panose="02020603050405020304" pitchFamily="18" charset="0"/>
                <a:ea typeface="宋体" panose="02010600030101010101" pitchFamily="2" charset="-122"/>
              </a:rPr>
              <a:t>*</a:t>
            </a:r>
          </a:p>
        </p:txBody>
      </p:sp>
      <p:sp>
        <p:nvSpPr>
          <p:cNvPr id="777274" name="Text Box 58"/>
          <p:cNvSpPr txBox="1">
            <a:spLocks noChangeArrowheads="1"/>
          </p:cNvSpPr>
          <p:nvPr/>
        </p:nvSpPr>
        <p:spPr bwMode="auto">
          <a:xfrm>
            <a:off x="7608888" y="3860801"/>
            <a:ext cx="360362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</a:p>
        </p:txBody>
      </p:sp>
      <p:sp>
        <p:nvSpPr>
          <p:cNvPr id="777275" name="Line 59"/>
          <p:cNvSpPr>
            <a:spLocks noChangeShapeType="1"/>
          </p:cNvSpPr>
          <p:nvPr/>
        </p:nvSpPr>
        <p:spPr bwMode="auto">
          <a:xfrm flipV="1">
            <a:off x="4267200" y="3505200"/>
            <a:ext cx="914400" cy="2514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pPr algn="ctr">
              <a:spcAft>
                <a:spcPct val="20000"/>
              </a:spcAft>
              <a:defRPr/>
            </a:pPr>
            <a:endParaRPr lang="zh-CN" altLang="en-US" b="1"/>
          </a:p>
        </p:txBody>
      </p:sp>
      <p:sp>
        <p:nvSpPr>
          <p:cNvPr id="777276" name="Text Box 60"/>
          <p:cNvSpPr txBox="1">
            <a:spLocks noChangeArrowheads="1"/>
          </p:cNvSpPr>
          <p:nvPr/>
        </p:nvSpPr>
        <p:spPr bwMode="auto">
          <a:xfrm>
            <a:off x="4343401" y="5546726"/>
            <a:ext cx="360363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2000" b="1">
                <a:latin typeface="Times New Roman" panose="02020603050405020304" pitchFamily="18" charset="0"/>
                <a:ea typeface="宋体" panose="02010600030101010101" pitchFamily="2" charset="-122"/>
              </a:rPr>
              <a:t>+</a:t>
            </a:r>
          </a:p>
        </p:txBody>
      </p:sp>
      <p:grpSp>
        <p:nvGrpSpPr>
          <p:cNvPr id="777277" name="Group 61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7406" name="Picture 62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7407" name="Picture 63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01919703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7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0" y="2057400"/>
            <a:ext cx="8077200" cy="4343400"/>
          </a:xfrm>
        </p:spPr>
        <p:txBody>
          <a:bodyPr/>
          <a:lstStyle/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   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在项目集Ｉ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1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，存在“归约（接受）”和“移进”冲突，但可用ＳＬＲ方法解决。因为</a:t>
            </a: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(E′)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</a:rPr>
              <a:t>{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＃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lang="zh-CN" altLang="en-US" sz="1800" b="1">
                <a:latin typeface="Times New Roman" panose="02020603050405020304" pitchFamily="18" charset="0"/>
              </a:rPr>
              <a:t>和</a:t>
            </a:r>
            <a:r>
              <a:rPr lang="en-US" altLang="zh-CN" sz="1800" b="1">
                <a:latin typeface="Times New Roman" panose="02020603050405020304" pitchFamily="18" charset="0"/>
              </a:rPr>
              <a:t>{+}</a:t>
            </a:r>
            <a:r>
              <a:rPr lang="zh-CN" altLang="en-US" sz="1800" b="1">
                <a:latin typeface="Times New Roman" panose="02020603050405020304" pitchFamily="18" charset="0"/>
              </a:rPr>
              <a:t>、</a:t>
            </a:r>
            <a:r>
              <a:rPr lang="en-US" altLang="zh-CN" sz="1800" b="1">
                <a:latin typeface="Times New Roman" panose="02020603050405020304" pitchFamily="18" charset="0"/>
              </a:rPr>
              <a:t>{*}</a:t>
            </a:r>
            <a:r>
              <a:rPr lang="zh-CN" altLang="en-US" sz="1800" b="1">
                <a:latin typeface="Times New Roman" panose="02020603050405020304" pitchFamily="18" charset="0"/>
              </a:rPr>
              <a:t>不相交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。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但在项目集Ｉ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7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和Ｉ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8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中，存在“移进归约”冲突，用ＳＬＲ方法不能解决此冲突。因为在Ｉ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7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中有移进｛＋，</a:t>
            </a:r>
            <a:r>
              <a:rPr lang="zh-CN" altLang="en-US" sz="1800" b="1">
                <a:latin typeface="Times New Roman" panose="02020603050405020304" pitchFamily="18" charset="0"/>
              </a:rPr>
              <a:t>*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｝，归约Ｅ∷＝Ｅ＋Ｅ</a:t>
            </a:r>
            <a:r>
              <a:rPr lang="zh-CN" altLang="en-US" sz="1800" b="1">
                <a:latin typeface="Times New Roman" panose="02020603050405020304" pitchFamily="18" charset="0"/>
              </a:rPr>
              <a:t>中</a:t>
            </a:r>
            <a:r>
              <a:rPr lang="en-US" altLang="zh-CN" sz="1800" b="1">
                <a:latin typeface="Times New Roman" panose="02020603050405020304" pitchFamily="18" charset="0"/>
              </a:rPr>
              <a:t>,FOLLOW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(E) 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｛＋，*｝ ；在Ｉ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8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中同样有移进｛＋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,*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｝，归约Ｅ∷＝Ｅ*Ｅ</a:t>
            </a:r>
            <a:r>
              <a:rPr lang="zh-CN" altLang="en-US" sz="1800" b="1">
                <a:latin typeface="Times New Roman" panose="02020603050405020304" pitchFamily="18" charset="0"/>
              </a:rPr>
              <a:t>中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</a:rPr>
              <a:t>FOLLOW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(E) </a:t>
            </a:r>
            <a:r>
              <a:rPr lang="zh-CN" altLang="en-US" sz="1800" b="1">
                <a:latin typeface="Times New Roman" panose="02020603050405020304" pitchFamily="18" charset="0"/>
              </a:rPr>
              <a:t>＝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｛＋，*｝，</a:t>
            </a:r>
            <a:r>
              <a:rPr lang="zh-CN" altLang="en-US" sz="1800" b="1">
                <a:latin typeface="Times New Roman" panose="02020603050405020304" pitchFamily="18" charset="0"/>
              </a:rPr>
              <a:t>他们相交，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事实上，前面介绍四种ＬＲ分析表都不能</a:t>
            </a:r>
            <a:r>
              <a:rPr lang="zh-CN" altLang="en-US" sz="1800" b="1">
                <a:latin typeface="Times New Roman" panose="02020603050405020304" pitchFamily="18" charset="0"/>
              </a:rPr>
              <a:t>解决这种冲突。如果我们来考虑算符＋和*的优先顺序与结合性，则可以解决这种冲突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我们考虑输入串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i+i*i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，在处理了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i+i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后，分析器进入状态７（Ｉ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7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），此时符号栈中内容是Ｅ＋Ｅ，状态栈中内容是一些相应状态，输入串剩余部分为*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i#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，如果假定*优先顺序先于＋，则在这种情况下应该移进*，于是，使后边的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也跟着移进，此时准备把*和它的左右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归约成Ｅ，表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4.16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的ＳＬＲ分析过程就是这样，算符优先分析法也是这样工作的。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另一方面，若让＋优先于*，则分析器就先把Ｅ＋Ｅ归约成Ｅ，因此，在Ｉ</a:t>
            </a:r>
            <a:r>
              <a:rPr lang="en-US" altLang="zh-CN" sz="1800" b="1" baseline="-25000">
                <a:latin typeface="Times New Roman" panose="02020603050405020304" pitchFamily="18" charset="0"/>
                <a:cs typeface="Courier New" panose="02070309020205020404" pitchFamily="49" charset="0"/>
              </a:rPr>
              <a:t>7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中移进*和归约Ｅ</a:t>
            </a:r>
            <a:r>
              <a:rPr lang="zh-CN" altLang="en-US" sz="1800" b="1">
                <a:latin typeface="Times New Roman" panose="02020603050405020304" pitchFamily="18" charset="0"/>
              </a:rPr>
              <a:t>∷＝Ｅ＋Ｅ的冲突可唯一地根据＋和*优先关系得到解决  </a:t>
            </a:r>
          </a:p>
        </p:txBody>
      </p:sp>
      <p:sp>
        <p:nvSpPr>
          <p:cNvPr id="778246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78248" name="AutoShape 8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1.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问题的提出</a:t>
            </a:r>
          </a:p>
        </p:txBody>
      </p:sp>
      <p:grpSp>
        <p:nvGrpSpPr>
          <p:cNvPr id="778249" name="Group 9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58375" name="Picture 10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8376" name="Picture 11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09742218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78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291" name="Rectangle 3"/>
          <p:cNvSpPr>
            <a:spLocks noChangeArrowheads="1"/>
          </p:cNvSpPr>
          <p:nvPr/>
        </p:nvSpPr>
        <p:spPr bwMode="auto">
          <a:xfrm>
            <a:off x="2495550" y="1844676"/>
            <a:ext cx="7632700" cy="3968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采取这种优先顺序和左结合办法我们可构造出该文法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</a:t>
            </a: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分析表：</a:t>
            </a:r>
          </a:p>
        </p:txBody>
      </p:sp>
      <p:graphicFrame>
        <p:nvGraphicFramePr>
          <p:cNvPr id="780413" name="Group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398951"/>
              </p:ext>
            </p:extLst>
          </p:nvPr>
        </p:nvGraphicFramePr>
        <p:xfrm>
          <a:off x="3432176" y="2420938"/>
          <a:ext cx="5400675" cy="3714754"/>
        </p:xfrm>
        <a:graphic>
          <a:graphicData uri="http://schemas.openxmlformats.org/drawingml/2006/table">
            <a:tbl>
              <a:tblPr/>
              <a:tblGrid>
                <a:gridCol w="654050">
                  <a:extLst>
                    <a:ext uri="{9D8B030D-6E8A-4147-A177-3AD203B41FA5}">
                      <a16:colId xmlns:a16="http://schemas.microsoft.com/office/drawing/2014/main" val="246491096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580922656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2487180898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3584324287"/>
                    </a:ext>
                  </a:extLst>
                </a:gridCol>
                <a:gridCol w="657225">
                  <a:extLst>
                    <a:ext uri="{9D8B030D-6E8A-4147-A177-3AD203B41FA5}">
                      <a16:colId xmlns:a16="http://schemas.microsoft.com/office/drawing/2014/main" val="1753670716"/>
                    </a:ext>
                  </a:extLst>
                </a:gridCol>
                <a:gridCol w="655638">
                  <a:extLst>
                    <a:ext uri="{9D8B030D-6E8A-4147-A177-3AD203B41FA5}">
                      <a16:colId xmlns:a16="http://schemas.microsoft.com/office/drawing/2014/main" val="2077361702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870703722"/>
                    </a:ext>
                  </a:extLst>
                </a:gridCol>
                <a:gridCol w="814387">
                  <a:extLst>
                    <a:ext uri="{9D8B030D-6E8A-4147-A177-3AD203B41FA5}">
                      <a16:colId xmlns:a16="http://schemas.microsoft.com/office/drawing/2014/main" val="528108174"/>
                    </a:ext>
                  </a:extLst>
                </a:gridCol>
              </a:tblGrid>
              <a:tr h="307012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6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ACTION</a:t>
                      </a: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（动作）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GOTO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8233383"/>
                  </a:ext>
                </a:extLst>
              </a:tr>
              <a:tr h="30701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+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*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(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)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01627"/>
                  </a:ext>
                </a:extLst>
              </a:tr>
              <a:tr h="335019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2907261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591949"/>
                  </a:ext>
                </a:extLst>
              </a:tr>
              <a:tr h="30961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1648902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7885823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99088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6053670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8831669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185646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7780869"/>
                  </a:ext>
                </a:extLst>
              </a:tr>
              <a:tr h="30701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90000" marR="90000" marT="46808" marB="46808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4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8" marB="46808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8239089"/>
                  </a:ext>
                </a:extLst>
              </a:tr>
            </a:tbl>
          </a:graphicData>
        </a:graphic>
      </p:graphicFrame>
      <p:grpSp>
        <p:nvGrpSpPr>
          <p:cNvPr id="780406" name="Group 118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0538" name="Picture 119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539" name="Picture 120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80409" name="AutoShape 121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0410" name="AutoShape 122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2.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二义性文法分析表的构造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  <p:sp>
        <p:nvSpPr>
          <p:cNvPr id="60537" name="矩形 3"/>
          <p:cNvSpPr>
            <a:spLocks noChangeArrowheads="1"/>
          </p:cNvSpPr>
          <p:nvPr/>
        </p:nvSpPr>
        <p:spPr bwMode="auto">
          <a:xfrm>
            <a:off x="2133600" y="6135688"/>
            <a:ext cx="883920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6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从</a:t>
            </a:r>
            <a:r>
              <a:rPr lang="en-US" altLang="zh-CN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LR</a:t>
            </a: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分析表可以看出，在状态</a:t>
            </a:r>
            <a:r>
              <a:rPr lang="en-US" altLang="zh-CN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7</a:t>
            </a: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遇到符号*时移进，遇到符号＋时，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按</a:t>
            </a:r>
            <a:r>
              <a:rPr lang="en-US" altLang="zh-CN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r1</a:t>
            </a: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归约，因为*优先于＋。同样在状态</a:t>
            </a:r>
            <a:r>
              <a:rPr lang="en-US" altLang="zh-CN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8</a:t>
            </a: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遇到符号*和＋时按</a:t>
            </a:r>
            <a:r>
              <a:rPr lang="en-US" altLang="zh-CN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r2</a:t>
            </a:r>
            <a:r>
              <a:rPr lang="zh-CN" altLang="en-US" sz="1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归约。</a:t>
            </a:r>
          </a:p>
        </p:txBody>
      </p:sp>
    </p:spTree>
    <p:extLst>
      <p:ext uri="{BB962C8B-B14F-4D97-AF65-F5344CB8AC3E}">
        <p14:creationId xmlns:p14="http://schemas.microsoft.com/office/powerpoint/2010/main" val="366612690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0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0"/>
            <a:ext cx="8153400" cy="5867400"/>
          </a:xfrm>
        </p:spPr>
        <p:txBody>
          <a:bodyPr/>
          <a:lstStyle/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对某些二义性文法，为了解决冲突问题，采取以下策略：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solidFill>
                  <a:srgbClr val="FF0000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（１）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遇到“移进归约”冲突时，采用移进的方法。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solidFill>
                  <a:srgbClr val="FF0000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（２）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遇到“归约归约”冲突时，优先使用列在前面规则进行归约。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例如关于条件语句（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语句）的文法：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Ｓ∷＝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if E then S else S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｜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if E then S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｜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others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其中Ｓ是表示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〈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语句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，Ｅ表示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〈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表达式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〉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others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表示其他语句。这是一个二义性文法，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为了讨论方便，用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ifEthen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e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eles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a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others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，于是，关于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语句的拓广文法可以表示成如下形式：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(0)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Ｓ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′∷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＝Ｓ   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(2)S∷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iS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(1)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Ｓ∷＝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iSeS   (3)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Ｓ∷＝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a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它的ＬＲ（０）项目集族如下图所示</a:t>
            </a:r>
            <a:r>
              <a:rPr lang="zh-CN" altLang="en-US" sz="1800" b="1">
                <a:latin typeface="宋体" panose="02010600030101010101" pitchFamily="2" charset="-122"/>
              </a:rPr>
              <a:t> </a:t>
            </a:r>
          </a:p>
        </p:txBody>
      </p:sp>
      <p:grpSp>
        <p:nvGrpSpPr>
          <p:cNvPr id="781315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1447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48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81318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1319" name="AutoShape 7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2.</a:t>
            </a:r>
            <a:r>
              <a:rPr lang="zh-CN" altLang="en-US" sz="280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二义性文法分析表的构造</a:t>
            </a:r>
          </a:p>
        </p:txBody>
      </p:sp>
    </p:spTree>
    <p:extLst>
      <p:ext uri="{BB962C8B-B14F-4D97-AF65-F5344CB8AC3E}">
        <p14:creationId xmlns:p14="http://schemas.microsoft.com/office/powerpoint/2010/main" val="291363184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057400" y="4797425"/>
            <a:ext cx="7854950" cy="1511300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10000"/>
              </a:lnSpc>
              <a:spcBef>
                <a:spcPct val="0"/>
              </a:spcBef>
              <a:buFontTx/>
              <a:buNone/>
            </a:pPr>
            <a:r>
              <a:rPr lang="en-US" altLang="zh-CN" sz="1800">
                <a:latin typeface="宋体" panose="02010600030101010101" pitchFamily="2" charset="-122"/>
              </a:rPr>
              <a:t>   </a:t>
            </a:r>
            <a:r>
              <a:rPr lang="zh-CN" altLang="en-US" sz="1800" b="1">
                <a:latin typeface="宋体" panose="02010600030101010101" pitchFamily="2" charset="-122"/>
              </a:rPr>
              <a:t>从上图可以看出，Ｉ</a:t>
            </a:r>
            <a:r>
              <a:rPr lang="en-US" altLang="zh-CN" sz="1800" b="1" baseline="-25000">
                <a:latin typeface="宋体" panose="02010600030101010101" pitchFamily="2" charset="-122"/>
              </a:rPr>
              <a:t>4</a:t>
            </a:r>
            <a:r>
              <a:rPr lang="zh-CN" altLang="en-US" sz="1800" b="1">
                <a:latin typeface="宋体" panose="02010600030101010101" pitchFamily="2" charset="-122"/>
              </a:rPr>
              <a:t>存在</a:t>
            </a:r>
            <a:r>
              <a:rPr lang="zh-CN" altLang="en-US" sz="1800" b="1">
                <a:latin typeface="Courier New" panose="02070309020205020404" pitchFamily="49" charset="0"/>
              </a:rPr>
              <a:t>“</a:t>
            </a:r>
            <a:r>
              <a:rPr lang="zh-CN" altLang="en-US" sz="1800" b="1">
                <a:latin typeface="宋体" panose="02010600030101010101" pitchFamily="2" charset="-122"/>
              </a:rPr>
              <a:t>移进归约</a:t>
            </a:r>
            <a:r>
              <a:rPr lang="zh-CN" altLang="en-US" sz="1800" b="1">
                <a:latin typeface="Courier New" panose="02070309020205020404" pitchFamily="49" charset="0"/>
              </a:rPr>
              <a:t>”</a:t>
            </a:r>
            <a:r>
              <a:rPr lang="zh-CN" altLang="en-US" sz="1800" b="1">
                <a:latin typeface="宋体" panose="02010600030101010101" pitchFamily="2" charset="-122"/>
              </a:rPr>
              <a:t>冲突，根据规则（１），在状态４</a:t>
            </a:r>
            <a:r>
              <a:rPr lang="en-US" altLang="zh-CN" sz="1800" b="1">
                <a:latin typeface="宋体" panose="02010600030101010101" pitchFamily="2" charset="-122"/>
              </a:rPr>
              <a:t>(</a:t>
            </a:r>
            <a:r>
              <a:rPr lang="zh-CN" altLang="en-US" sz="1800" b="1">
                <a:latin typeface="宋体" panose="02010600030101010101" pitchFamily="2" charset="-122"/>
              </a:rPr>
              <a:t>Ｉ</a:t>
            </a:r>
            <a:r>
              <a:rPr lang="en-US" altLang="zh-CN" sz="1800" b="1" baseline="-25000">
                <a:latin typeface="宋体" panose="02010600030101010101" pitchFamily="2" charset="-122"/>
              </a:rPr>
              <a:t>4</a:t>
            </a:r>
            <a:r>
              <a:rPr lang="en-US" altLang="zh-CN" sz="1800" b="1">
                <a:latin typeface="宋体" panose="02010600030101010101" pitchFamily="2" charset="-122"/>
              </a:rPr>
              <a:t>)</a:t>
            </a:r>
            <a:r>
              <a:rPr lang="zh-CN" altLang="en-US" sz="1800" b="1">
                <a:latin typeface="宋体" panose="02010600030101010101" pitchFamily="2" charset="-122"/>
              </a:rPr>
              <a:t>面临着输入符号</a:t>
            </a:r>
            <a:r>
              <a:rPr lang="en-US" altLang="zh-CN" sz="1800" b="1">
                <a:latin typeface="宋体" panose="02010600030101010101" pitchFamily="2" charset="-122"/>
              </a:rPr>
              <a:t>e</a:t>
            </a:r>
            <a:r>
              <a:rPr lang="zh-CN" altLang="en-US" sz="1800" b="1">
                <a:latin typeface="宋体" panose="02010600030101010101" pitchFamily="2" charset="-122"/>
              </a:rPr>
              <a:t>时，让分析器采取</a:t>
            </a:r>
            <a:r>
              <a:rPr lang="zh-CN" altLang="en-US" sz="1800" b="1">
                <a:latin typeface="Courier New" panose="02070309020205020404" pitchFamily="49" charset="0"/>
              </a:rPr>
              <a:t>“</a:t>
            </a:r>
            <a:r>
              <a:rPr lang="zh-CN" altLang="en-US" sz="1800" b="1">
                <a:latin typeface="宋体" panose="02010600030101010101" pitchFamily="2" charset="-122"/>
              </a:rPr>
              <a:t>移进</a:t>
            </a:r>
            <a:r>
              <a:rPr lang="zh-CN" altLang="en-US" sz="1800" b="1">
                <a:latin typeface="Courier New" panose="02070309020205020404" pitchFamily="49" charset="0"/>
              </a:rPr>
              <a:t>”</a:t>
            </a:r>
            <a:r>
              <a:rPr lang="zh-CN" altLang="en-US" sz="1800" b="1">
                <a:latin typeface="宋体" panose="02010600030101010101" pitchFamily="2" charset="-122"/>
              </a:rPr>
              <a:t>动作，这意味着让</a:t>
            </a:r>
            <a:r>
              <a:rPr lang="en-US" altLang="zh-CN" sz="1800" b="1">
                <a:latin typeface="宋体" panose="02010600030101010101" pitchFamily="2" charset="-122"/>
              </a:rPr>
              <a:t>else</a:t>
            </a:r>
            <a:r>
              <a:rPr lang="zh-CN" altLang="en-US" sz="1800" b="1">
                <a:latin typeface="宋体" panose="02010600030101010101" pitchFamily="2" charset="-122"/>
              </a:rPr>
              <a:t>与它前面最近</a:t>
            </a:r>
            <a:r>
              <a:rPr lang="en-US" altLang="zh-CN" sz="1800" b="1">
                <a:latin typeface="宋体" panose="02010600030101010101" pitchFamily="2" charset="-122"/>
              </a:rPr>
              <a:t>then</a:t>
            </a:r>
            <a:r>
              <a:rPr lang="zh-CN" altLang="en-US" sz="1800" b="1">
                <a:latin typeface="宋体" panose="02010600030101010101" pitchFamily="2" charset="-122"/>
              </a:rPr>
              <a:t>相匹配。这也是现今大多数高级程序设计语言中一种共同约定。于是，我们就可以从图的ＬＲ（０）项目集构造</a:t>
            </a:r>
            <a:r>
              <a:rPr lang="en-US" altLang="zh-CN" sz="1800" b="1">
                <a:latin typeface="宋体" panose="02010600030101010101" pitchFamily="2" charset="-122"/>
              </a:rPr>
              <a:t>LR</a:t>
            </a:r>
            <a:r>
              <a:rPr lang="zh-CN" altLang="en-US" sz="1800" b="1">
                <a:latin typeface="宋体" panose="02010600030101010101" pitchFamily="2" charset="-122"/>
              </a:rPr>
              <a:t>分析表，如下表所示</a:t>
            </a:r>
            <a:r>
              <a:rPr lang="zh-CN" altLang="en-US" sz="1800" b="1">
                <a:solidFill>
                  <a:srgbClr val="FF0000"/>
                </a:solidFill>
                <a:latin typeface="宋体" panose="02010600030101010101" pitchFamily="2" charset="-122"/>
              </a:rPr>
              <a:t> </a:t>
            </a:r>
          </a:p>
        </p:txBody>
      </p:sp>
      <p:sp>
        <p:nvSpPr>
          <p:cNvPr id="782339" name="Text Box 3"/>
          <p:cNvSpPr txBox="1">
            <a:spLocks noChangeArrowheads="1"/>
          </p:cNvSpPr>
          <p:nvPr/>
        </p:nvSpPr>
        <p:spPr bwMode="auto">
          <a:xfrm>
            <a:off x="2495550" y="836613"/>
            <a:ext cx="1728788" cy="1231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•S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• iSeS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S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iS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  S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→ 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• a</a:t>
            </a:r>
          </a:p>
        </p:txBody>
      </p:sp>
      <p:sp>
        <p:nvSpPr>
          <p:cNvPr id="782340" name="Text Box 4"/>
          <p:cNvSpPr txBox="1">
            <a:spLocks noChangeArrowheads="1"/>
          </p:cNvSpPr>
          <p:nvPr/>
        </p:nvSpPr>
        <p:spPr bwMode="auto">
          <a:xfrm>
            <a:off x="2495550" y="2930526"/>
            <a:ext cx="1728788" cy="5699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a •</a:t>
            </a:r>
          </a:p>
        </p:txBody>
      </p:sp>
      <p:sp>
        <p:nvSpPr>
          <p:cNvPr id="782341" name="Text Box 5"/>
          <p:cNvSpPr txBox="1">
            <a:spLocks noChangeArrowheads="1"/>
          </p:cNvSpPr>
          <p:nvPr/>
        </p:nvSpPr>
        <p:spPr bwMode="auto">
          <a:xfrm>
            <a:off x="5375275" y="836613"/>
            <a:ext cx="1728788" cy="5699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aseline="-25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en-US" altLang="zh-CN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S’</a:t>
            </a:r>
            <a:r>
              <a:rPr lang="en-US" altLang="zh-CN" sz="16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→ S •</a:t>
            </a:r>
          </a:p>
        </p:txBody>
      </p:sp>
      <p:sp>
        <p:nvSpPr>
          <p:cNvPr id="782342" name="Text Box 6"/>
          <p:cNvSpPr txBox="1">
            <a:spLocks noChangeArrowheads="1"/>
          </p:cNvSpPr>
          <p:nvPr/>
        </p:nvSpPr>
        <p:spPr bwMode="auto">
          <a:xfrm>
            <a:off x="5375275" y="1844676"/>
            <a:ext cx="1728788" cy="14525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•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SeS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• S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iSeS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a</a:t>
            </a:r>
          </a:p>
        </p:txBody>
      </p:sp>
      <p:sp>
        <p:nvSpPr>
          <p:cNvPr id="782343" name="Text Box 7"/>
          <p:cNvSpPr txBox="1">
            <a:spLocks noChangeArrowheads="1"/>
          </p:cNvSpPr>
          <p:nvPr/>
        </p:nvSpPr>
        <p:spPr bwMode="auto">
          <a:xfrm>
            <a:off x="5375275" y="3573463"/>
            <a:ext cx="1728788" cy="5699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baseline="-250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sz="160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iSeS •</a:t>
            </a:r>
          </a:p>
        </p:txBody>
      </p:sp>
      <p:sp>
        <p:nvSpPr>
          <p:cNvPr id="782344" name="Text Box 8"/>
          <p:cNvSpPr txBox="1">
            <a:spLocks noChangeArrowheads="1"/>
          </p:cNvSpPr>
          <p:nvPr/>
        </p:nvSpPr>
        <p:spPr bwMode="auto">
          <a:xfrm>
            <a:off x="8255000" y="2768600"/>
            <a:ext cx="1728788" cy="1231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5</a:t>
            </a: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Se • S</a:t>
            </a: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iSeS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</a:t>
            </a:r>
            <a:r>
              <a:rPr lang="en-US" altLang="zh-CN" sz="1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• a</a:t>
            </a:r>
          </a:p>
        </p:txBody>
      </p:sp>
      <p:sp>
        <p:nvSpPr>
          <p:cNvPr id="782345" name="Text Box 9"/>
          <p:cNvSpPr txBox="1">
            <a:spLocks noChangeArrowheads="1"/>
          </p:cNvSpPr>
          <p:nvPr/>
        </p:nvSpPr>
        <p:spPr bwMode="auto">
          <a:xfrm>
            <a:off x="8256589" y="1343026"/>
            <a:ext cx="1728787" cy="790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>
            <a:lvl1pPr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ctr"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20000"/>
              </a:spcAft>
              <a:defRPr sz="2400" b="1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en-US" altLang="zh-CN" sz="1800" baseline="-250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en-US" altLang="zh-CN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endParaRPr lang="en-US" altLang="zh-CN" sz="1600" dirty="0">
              <a:solidFill>
                <a:schemeClr val="tx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en-US" altLang="zh-CN" sz="1600" dirty="0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 → </a:t>
            </a:r>
            <a:r>
              <a:rPr lang="en-US" altLang="zh-CN" sz="1600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</a:t>
            </a:r>
            <a:r>
              <a:rPr lang="en-US" altLang="zh-CN" sz="1600" dirty="0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• </a:t>
            </a:r>
            <a:r>
              <a:rPr lang="en-US" altLang="zh-CN" sz="1600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eS</a:t>
            </a:r>
            <a:endParaRPr lang="en-US" altLang="zh-CN" sz="1600" dirty="0">
              <a:solidFill>
                <a:srgbClr val="7030A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 eaLnBrk="1" hangingPunct="1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zh-CN" sz="1600" dirty="0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 S → </a:t>
            </a:r>
            <a:r>
              <a:rPr lang="en-US" altLang="zh-CN" sz="1600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iS</a:t>
            </a:r>
            <a:r>
              <a:rPr lang="en-US" altLang="zh-CN" sz="1600" dirty="0">
                <a:solidFill>
                  <a:srgbClr val="7030A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 • </a:t>
            </a:r>
          </a:p>
        </p:txBody>
      </p:sp>
      <p:sp>
        <p:nvSpPr>
          <p:cNvPr id="782346" name="Line 10"/>
          <p:cNvSpPr>
            <a:spLocks noChangeShapeType="1"/>
          </p:cNvSpPr>
          <p:nvPr/>
        </p:nvSpPr>
        <p:spPr bwMode="auto">
          <a:xfrm>
            <a:off x="4224339" y="981075"/>
            <a:ext cx="11509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47" name="Line 11"/>
          <p:cNvSpPr>
            <a:spLocks noChangeShapeType="1"/>
          </p:cNvSpPr>
          <p:nvPr/>
        </p:nvSpPr>
        <p:spPr bwMode="auto">
          <a:xfrm>
            <a:off x="4224339" y="1916113"/>
            <a:ext cx="11509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48" name="Line 12"/>
          <p:cNvSpPr>
            <a:spLocks noChangeShapeType="1"/>
          </p:cNvSpPr>
          <p:nvPr/>
        </p:nvSpPr>
        <p:spPr bwMode="auto">
          <a:xfrm>
            <a:off x="3359150" y="2060575"/>
            <a:ext cx="0" cy="863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49" name="Line 13"/>
          <p:cNvSpPr>
            <a:spLocks noChangeShapeType="1"/>
          </p:cNvSpPr>
          <p:nvPr/>
        </p:nvSpPr>
        <p:spPr bwMode="auto">
          <a:xfrm>
            <a:off x="9048750" y="2133600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0" name="Line 14"/>
          <p:cNvSpPr>
            <a:spLocks noChangeShapeType="1"/>
          </p:cNvSpPr>
          <p:nvPr/>
        </p:nvSpPr>
        <p:spPr bwMode="auto">
          <a:xfrm flipH="1">
            <a:off x="7104064" y="2997200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1" name="Line 15"/>
          <p:cNvSpPr>
            <a:spLocks noChangeShapeType="1"/>
          </p:cNvSpPr>
          <p:nvPr/>
        </p:nvSpPr>
        <p:spPr bwMode="auto">
          <a:xfrm flipH="1">
            <a:off x="7104064" y="3789363"/>
            <a:ext cx="1152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2" name="Line 16"/>
          <p:cNvSpPr>
            <a:spLocks noChangeShapeType="1"/>
          </p:cNvSpPr>
          <p:nvPr/>
        </p:nvSpPr>
        <p:spPr bwMode="auto">
          <a:xfrm flipH="1">
            <a:off x="4224338" y="3429000"/>
            <a:ext cx="40322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3" name="Line 17"/>
          <p:cNvSpPr>
            <a:spLocks noChangeShapeType="1"/>
          </p:cNvSpPr>
          <p:nvPr/>
        </p:nvSpPr>
        <p:spPr bwMode="auto">
          <a:xfrm flipH="1">
            <a:off x="4224339" y="3068638"/>
            <a:ext cx="11509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4" name="Line 18"/>
          <p:cNvSpPr>
            <a:spLocks noChangeShapeType="1"/>
          </p:cNvSpPr>
          <p:nvPr/>
        </p:nvSpPr>
        <p:spPr bwMode="auto">
          <a:xfrm>
            <a:off x="7104063" y="1916113"/>
            <a:ext cx="10795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5" name="Text Box 19"/>
          <p:cNvSpPr txBox="1">
            <a:spLocks noChangeArrowheads="1"/>
          </p:cNvSpPr>
          <p:nvPr/>
        </p:nvSpPr>
        <p:spPr bwMode="auto">
          <a:xfrm>
            <a:off x="4583113" y="620713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782356" name="Text Box 20"/>
          <p:cNvSpPr txBox="1">
            <a:spLocks noChangeArrowheads="1"/>
          </p:cNvSpPr>
          <p:nvPr/>
        </p:nvSpPr>
        <p:spPr bwMode="auto">
          <a:xfrm>
            <a:off x="7319963" y="1557338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782357" name="Text Box 21"/>
          <p:cNvSpPr txBox="1">
            <a:spLocks noChangeArrowheads="1"/>
          </p:cNvSpPr>
          <p:nvPr/>
        </p:nvSpPr>
        <p:spPr bwMode="auto">
          <a:xfrm>
            <a:off x="7391401" y="3789363"/>
            <a:ext cx="5762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S</a:t>
            </a:r>
          </a:p>
        </p:txBody>
      </p:sp>
      <p:sp>
        <p:nvSpPr>
          <p:cNvPr id="782358" name="Freeform 22"/>
          <p:cNvSpPr>
            <a:spLocks/>
          </p:cNvSpPr>
          <p:nvPr/>
        </p:nvSpPr>
        <p:spPr bwMode="auto">
          <a:xfrm>
            <a:off x="6792914" y="1557339"/>
            <a:ext cx="466725" cy="287337"/>
          </a:xfrm>
          <a:custGeom>
            <a:avLst/>
            <a:gdLst>
              <a:gd name="T0" fmla="*/ 196 w 294"/>
              <a:gd name="T1" fmla="*/ 181 h 181"/>
              <a:gd name="T2" fmla="*/ 287 w 294"/>
              <a:gd name="T3" fmla="*/ 90 h 181"/>
              <a:gd name="T4" fmla="*/ 151 w 294"/>
              <a:gd name="T5" fmla="*/ 0 h 181"/>
              <a:gd name="T6" fmla="*/ 15 w 294"/>
              <a:gd name="T7" fmla="*/ 90 h 181"/>
              <a:gd name="T8" fmla="*/ 60 w 294"/>
              <a:gd name="T9" fmla="*/ 181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181">
                <a:moveTo>
                  <a:pt x="196" y="181"/>
                </a:moveTo>
                <a:cubicBezTo>
                  <a:pt x="245" y="150"/>
                  <a:pt x="294" y="120"/>
                  <a:pt x="287" y="90"/>
                </a:cubicBezTo>
                <a:cubicBezTo>
                  <a:pt x="280" y="60"/>
                  <a:pt x="196" y="0"/>
                  <a:pt x="151" y="0"/>
                </a:cubicBezTo>
                <a:cubicBezTo>
                  <a:pt x="106" y="0"/>
                  <a:pt x="30" y="60"/>
                  <a:pt x="15" y="90"/>
                </a:cubicBezTo>
                <a:cubicBezTo>
                  <a:pt x="0" y="120"/>
                  <a:pt x="30" y="150"/>
                  <a:pt x="60" y="181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2359" name="Text Box 23"/>
          <p:cNvSpPr txBox="1">
            <a:spLocks noChangeArrowheads="1"/>
          </p:cNvSpPr>
          <p:nvPr/>
        </p:nvSpPr>
        <p:spPr bwMode="auto">
          <a:xfrm>
            <a:off x="4583113" y="1557338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82360" name="Text Box 24"/>
          <p:cNvSpPr txBox="1">
            <a:spLocks noChangeArrowheads="1"/>
          </p:cNvSpPr>
          <p:nvPr/>
        </p:nvSpPr>
        <p:spPr bwMode="auto">
          <a:xfrm>
            <a:off x="7319963" y="2660650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  <p:sp>
        <p:nvSpPr>
          <p:cNvPr id="782361" name="Text Box 25"/>
          <p:cNvSpPr txBox="1">
            <a:spLocks noChangeArrowheads="1"/>
          </p:cNvSpPr>
          <p:nvPr/>
        </p:nvSpPr>
        <p:spPr bwMode="auto">
          <a:xfrm>
            <a:off x="8904288" y="2276475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e</a:t>
            </a:r>
          </a:p>
        </p:txBody>
      </p:sp>
      <p:sp>
        <p:nvSpPr>
          <p:cNvPr id="782362" name="Text Box 26"/>
          <p:cNvSpPr txBox="1">
            <a:spLocks noChangeArrowheads="1"/>
          </p:cNvSpPr>
          <p:nvPr/>
        </p:nvSpPr>
        <p:spPr bwMode="auto">
          <a:xfrm>
            <a:off x="3216276" y="2276475"/>
            <a:ext cx="5762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782363" name="Text Box 27"/>
          <p:cNvSpPr txBox="1">
            <a:spLocks noChangeArrowheads="1"/>
          </p:cNvSpPr>
          <p:nvPr/>
        </p:nvSpPr>
        <p:spPr bwMode="auto">
          <a:xfrm>
            <a:off x="4583113" y="2708275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</a:p>
        </p:txBody>
      </p:sp>
      <p:sp>
        <p:nvSpPr>
          <p:cNvPr id="782364" name="Text Box 28"/>
          <p:cNvSpPr txBox="1">
            <a:spLocks noChangeArrowheads="1"/>
          </p:cNvSpPr>
          <p:nvPr/>
        </p:nvSpPr>
        <p:spPr bwMode="auto">
          <a:xfrm>
            <a:off x="4583113" y="3379788"/>
            <a:ext cx="576262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</a:p>
        </p:txBody>
      </p:sp>
      <p:grpSp>
        <p:nvGrpSpPr>
          <p:cNvPr id="782365" name="Group 29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2495" name="Picture 30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496" name="Picture 31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2" name="Text Box 23"/>
          <p:cNvSpPr txBox="1">
            <a:spLocks noChangeArrowheads="1"/>
          </p:cNvSpPr>
          <p:nvPr/>
        </p:nvSpPr>
        <p:spPr bwMode="auto">
          <a:xfrm>
            <a:off x="6959601" y="1257300"/>
            <a:ext cx="576263" cy="336550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957827254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2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3435" name="Group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465534"/>
              </p:ext>
            </p:extLst>
          </p:nvPr>
        </p:nvGraphicFramePr>
        <p:xfrm>
          <a:off x="3432176" y="1700214"/>
          <a:ext cx="5734974" cy="3878784"/>
        </p:xfrm>
        <a:graphic>
          <a:graphicData uri="http://schemas.openxmlformats.org/drawingml/2006/table">
            <a:tbl>
              <a:tblPr/>
              <a:tblGrid>
                <a:gridCol w="917596">
                  <a:extLst>
                    <a:ext uri="{9D8B030D-6E8A-4147-A177-3AD203B41FA5}">
                      <a16:colId xmlns:a16="http://schemas.microsoft.com/office/drawing/2014/main" val="284851809"/>
                    </a:ext>
                  </a:extLst>
                </a:gridCol>
                <a:gridCol w="921208">
                  <a:extLst>
                    <a:ext uri="{9D8B030D-6E8A-4147-A177-3AD203B41FA5}">
                      <a16:colId xmlns:a16="http://schemas.microsoft.com/office/drawing/2014/main" val="3470261871"/>
                    </a:ext>
                  </a:extLst>
                </a:gridCol>
                <a:gridCol w="915790">
                  <a:extLst>
                    <a:ext uri="{9D8B030D-6E8A-4147-A177-3AD203B41FA5}">
                      <a16:colId xmlns:a16="http://schemas.microsoft.com/office/drawing/2014/main" val="3197957778"/>
                    </a:ext>
                  </a:extLst>
                </a:gridCol>
                <a:gridCol w="917596">
                  <a:extLst>
                    <a:ext uri="{9D8B030D-6E8A-4147-A177-3AD203B41FA5}">
                      <a16:colId xmlns:a16="http://schemas.microsoft.com/office/drawing/2014/main" val="313747852"/>
                    </a:ext>
                  </a:extLst>
                </a:gridCol>
                <a:gridCol w="921208">
                  <a:extLst>
                    <a:ext uri="{9D8B030D-6E8A-4147-A177-3AD203B41FA5}">
                      <a16:colId xmlns:a16="http://schemas.microsoft.com/office/drawing/2014/main" val="3705313325"/>
                    </a:ext>
                  </a:extLst>
                </a:gridCol>
                <a:gridCol w="1141576">
                  <a:extLst>
                    <a:ext uri="{9D8B030D-6E8A-4147-A177-3AD203B41FA5}">
                      <a16:colId xmlns:a16="http://schemas.microsoft.com/office/drawing/2014/main" val="3531411383"/>
                    </a:ext>
                  </a:extLst>
                </a:gridCol>
              </a:tblGrid>
              <a:tr h="430976">
                <a:tc rowSpan="2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状态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gridSpan="4"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ACTION</a:t>
                      </a:r>
                      <a:r>
                        <a:rPr kumimoji="0" lang="zh-CN" alt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（动作）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GOTO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72708"/>
                  </a:ext>
                </a:extLst>
              </a:tr>
              <a:tr h="43097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#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5592823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478477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acc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689993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7959881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895881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461196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S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8192040"/>
                  </a:ext>
                </a:extLst>
              </a:tr>
              <a:tr h="43097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90000" marR="90000" marT="46803" marB="46803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-2500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</a:t>
                      </a:r>
                      <a:r>
                        <a:rPr kumimoji="0" lang="en-US" altLang="zh-CN" sz="1800" b="1" i="0" u="none" strike="noStrike" cap="none" normalizeH="0" baseline="-2500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18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Wingdings" panose="05000000000000000000" pitchFamily="2" charset="2"/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algn="l">
                        <a:spcBef>
                          <a:spcPct val="20000"/>
                        </a:spcBef>
                        <a:spcAft>
                          <a:spcPct val="0"/>
                        </a:spcAft>
                        <a:buSzPct val="90000"/>
                        <a:buFont typeface="Wingdings" panose="05000000000000000000" pitchFamily="2" charset="2"/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algn="l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</a:pPr>
                      <a:endParaRPr kumimoji="0" lang="zh-CN" altLang="zh-CN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803" marB="46803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146533"/>
                  </a:ext>
                </a:extLst>
              </a:tr>
            </a:tbl>
          </a:graphicData>
        </a:graphic>
      </p:graphicFrame>
      <p:sp>
        <p:nvSpPr>
          <p:cNvPr id="783431" name="Text Box 71"/>
          <p:cNvSpPr txBox="1">
            <a:spLocks noChangeArrowheads="1"/>
          </p:cNvSpPr>
          <p:nvPr/>
        </p:nvSpPr>
        <p:spPr bwMode="auto">
          <a:xfrm>
            <a:off x="3503613" y="692150"/>
            <a:ext cx="5111750" cy="36933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二义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if…then…else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文法</a:t>
            </a: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LR(0)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项目表</a:t>
            </a:r>
          </a:p>
        </p:txBody>
      </p:sp>
      <p:grpSp>
        <p:nvGrpSpPr>
          <p:cNvPr id="783432" name="Group 72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3561" name="Picture 73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562" name="Picture 74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45198513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3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0" y="533400"/>
            <a:ext cx="8497888" cy="5943600"/>
          </a:xfrm>
        </p:spPr>
        <p:txBody>
          <a:bodyPr>
            <a:normAutofit/>
          </a:bodyPr>
          <a:lstStyle/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latin typeface="Times New Roman" panose="02020603050405020304" pitchFamily="18" charset="0"/>
              </a:rPr>
              <a:t>LR(0)</a:t>
            </a:r>
            <a:r>
              <a:rPr lang="zh-CN" altLang="en-US" sz="2000" b="1" dirty="0">
                <a:latin typeface="Times New Roman" panose="02020603050405020304" pitchFamily="18" charset="0"/>
              </a:rPr>
              <a:t>分析表构造规则</a:t>
            </a:r>
            <a:r>
              <a:rPr lang="en-US" altLang="zh-CN" sz="2000" b="1" dirty="0">
                <a:latin typeface="Times New Roman" panose="02020603050405020304" pitchFamily="18" charset="0"/>
              </a:rPr>
              <a:t>2)</a:t>
            </a:r>
            <a:r>
              <a:rPr lang="zh-CN" altLang="en-US" sz="2000" b="1" dirty="0">
                <a:latin typeface="Times New Roman" panose="02020603050405020304" pitchFamily="18" charset="0"/>
              </a:rPr>
              <a:t>，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当有归约项目Ｂ∷＝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β·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时，不论当前输入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符号是什么，在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LR(0)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分析表的第</a:t>
            </a:r>
            <a:r>
              <a:rPr lang="en-US" altLang="zh-CN" sz="20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行上均置</a:t>
            </a:r>
            <a:r>
              <a:rPr lang="en-US" altLang="zh-CN" sz="20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b="1" baseline="-250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(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假定Ｂ∷＝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β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是文法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第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j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个规则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)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，</a:t>
            </a:r>
            <a:r>
              <a:rPr lang="zh-CN" altLang="en-US" sz="2000" b="1" dirty="0">
                <a:latin typeface="Times New Roman" panose="02020603050405020304" pitchFamily="18" charset="0"/>
              </a:rPr>
              <a:t>同样道理，对于项目Ｃ∷＝</a:t>
            </a:r>
            <a:r>
              <a:rPr lang="en-US" altLang="zh-CN" sz="2000" b="1" dirty="0">
                <a:latin typeface="Times New Roman" panose="02020603050405020304" pitchFamily="18" charset="0"/>
              </a:rPr>
              <a:t>β·</a:t>
            </a:r>
            <a:r>
              <a:rPr lang="zh-CN" altLang="en-US" sz="2000" b="1" dirty="0">
                <a:latin typeface="Times New Roman" panose="02020603050405020304" pitchFamily="18" charset="0"/>
              </a:rPr>
              <a:t>，仍在</a:t>
            </a:r>
            <a:r>
              <a:rPr lang="en-US" altLang="zh-CN" sz="2000" b="1" dirty="0">
                <a:latin typeface="Times New Roman" panose="02020603050405020304" pitchFamily="18" charset="0"/>
              </a:rPr>
              <a:t>LR(0)</a:t>
            </a:r>
            <a:r>
              <a:rPr lang="zh-CN" altLang="en-US" sz="2000" b="1" dirty="0">
                <a:latin typeface="Times New Roman" panose="02020603050405020304" pitchFamily="18" charset="0"/>
              </a:rPr>
              <a:t>分析表第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i</a:t>
            </a:r>
            <a:endParaRPr lang="en-US" altLang="zh-CN" sz="2000" b="1" dirty="0">
              <a:latin typeface="Times New Roman" panose="02020603050405020304" pitchFamily="18" charset="0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行上置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r</a:t>
            </a:r>
            <a:r>
              <a:rPr lang="en-US" altLang="zh-CN" sz="2000" b="1" baseline="-25000" dirty="0" err="1">
                <a:latin typeface="Times New Roman" panose="02020603050405020304" pitchFamily="18" charset="0"/>
              </a:rPr>
              <a:t>m</a:t>
            </a:r>
            <a:r>
              <a:rPr lang="en-US" altLang="zh-CN" sz="2000" b="1" dirty="0">
                <a:latin typeface="Times New Roman" panose="02020603050405020304" pitchFamily="18" charset="0"/>
              </a:rPr>
              <a:t>(</a:t>
            </a:r>
            <a:r>
              <a:rPr lang="zh-CN" altLang="en-US" sz="2000" b="1" dirty="0">
                <a:latin typeface="Times New Roman" panose="02020603050405020304" pitchFamily="18" charset="0"/>
              </a:rPr>
              <a:t>假定Ｃ∷＝</a:t>
            </a:r>
            <a:r>
              <a:rPr lang="en-US" altLang="zh-CN" sz="2000" b="1" dirty="0">
                <a:latin typeface="Times New Roman" panose="02020603050405020304" pitchFamily="18" charset="0"/>
              </a:rPr>
              <a:t>β</a:t>
            </a:r>
            <a:r>
              <a:rPr lang="zh-CN" altLang="en-US" sz="2000" b="1" dirty="0">
                <a:latin typeface="Times New Roman" panose="02020603050405020304" pitchFamily="18" charset="0"/>
              </a:rPr>
              <a:t>是文法第</a:t>
            </a:r>
            <a:r>
              <a:rPr lang="en-US" altLang="zh-CN" sz="2000" b="1" dirty="0">
                <a:latin typeface="Times New Roman" panose="02020603050405020304" pitchFamily="18" charset="0"/>
              </a:rPr>
              <a:t>m</a:t>
            </a:r>
            <a:r>
              <a:rPr lang="zh-CN" altLang="en-US" sz="2000" b="1" dirty="0">
                <a:latin typeface="Times New Roman" panose="02020603050405020304" pitchFamily="18" charset="0"/>
              </a:rPr>
              <a:t>个规则</a:t>
            </a:r>
            <a:r>
              <a:rPr lang="en-US" altLang="zh-CN" sz="2000" b="1" dirty="0">
                <a:latin typeface="Times New Roman" panose="02020603050405020304" pitchFamily="18" charset="0"/>
              </a:rPr>
              <a:t>)</a:t>
            </a:r>
            <a:r>
              <a:rPr lang="zh-CN" altLang="en-US" sz="2000" b="1" dirty="0">
                <a:latin typeface="Times New Roman" panose="02020603050405020304" pitchFamily="18" charset="0"/>
              </a:rPr>
              <a:t>。而Ｉ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i</a:t>
            </a:r>
            <a:r>
              <a:rPr lang="zh-CN" altLang="en-US" sz="2000" b="1" dirty="0">
                <a:latin typeface="Times New Roman" panose="02020603050405020304" pitchFamily="18" charset="0"/>
              </a:rPr>
              <a:t>中第一个项目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Ａ∷＝</a:t>
            </a:r>
            <a:r>
              <a:rPr lang="en-US" altLang="zh-CN" sz="2000" b="1" dirty="0">
                <a:latin typeface="Times New Roman" panose="02020603050405020304" pitchFamily="18" charset="0"/>
              </a:rPr>
              <a:t>β</a:t>
            </a:r>
            <a:r>
              <a:rPr lang="zh-CN" altLang="en-US" sz="2000" b="1" baseline="-25000" dirty="0">
                <a:latin typeface="Times New Roman" panose="02020603050405020304" pitchFamily="18" charset="0"/>
              </a:rPr>
              <a:t>１</a:t>
            </a:r>
            <a:r>
              <a:rPr lang="en-US" altLang="zh-CN" sz="2000" b="1" dirty="0">
                <a:latin typeface="Times New Roman" panose="02020603050405020304" pitchFamily="18" charset="0"/>
              </a:rPr>
              <a:t>·bβ</a:t>
            </a:r>
            <a:r>
              <a:rPr lang="zh-CN" altLang="en-US" sz="2000" b="1" baseline="-25000" dirty="0">
                <a:latin typeface="Times New Roman" panose="02020603050405020304" pitchFamily="18" charset="0"/>
              </a:rPr>
              <a:t>２</a:t>
            </a:r>
            <a:r>
              <a:rPr lang="zh-CN" altLang="en-US" sz="2000" b="1" dirty="0">
                <a:latin typeface="Times New Roman" panose="02020603050405020304" pitchFamily="18" charset="0"/>
              </a:rPr>
              <a:t>，指出将下一输入符</a:t>
            </a:r>
            <a:r>
              <a:rPr lang="en-US" altLang="zh-CN" sz="2000" b="1" dirty="0">
                <a:latin typeface="Times New Roman" panose="02020603050405020304" pitchFamily="18" charset="0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</a:rPr>
              <a:t>移入分析栈，于是发生了是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归约还是移进，如果归约是将栈顶</a:t>
            </a:r>
            <a:r>
              <a:rPr lang="en-US" altLang="zh-CN" sz="2000" b="1" dirty="0">
                <a:latin typeface="Times New Roman" panose="02020603050405020304" pitchFamily="18" charset="0"/>
              </a:rPr>
              <a:t>β</a:t>
            </a:r>
            <a:r>
              <a:rPr lang="zh-CN" altLang="en-US" sz="2000" b="1" dirty="0">
                <a:latin typeface="Times New Roman" panose="02020603050405020304" pitchFamily="18" charset="0"/>
              </a:rPr>
              <a:t>归约为Ｂ，还是归约为Ｃ。这样使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得在</a:t>
            </a:r>
            <a:r>
              <a:rPr lang="en-US" altLang="zh-CN" sz="2000" b="1" dirty="0">
                <a:latin typeface="Times New Roman" panose="02020603050405020304" pitchFamily="18" charset="0"/>
              </a:rPr>
              <a:t>LR(0)</a:t>
            </a:r>
            <a:r>
              <a:rPr lang="zh-CN" altLang="en-US" sz="2000" b="1" dirty="0">
                <a:latin typeface="Times New Roman" panose="02020603050405020304" pitchFamily="18" charset="0"/>
              </a:rPr>
              <a:t>分析表第</a:t>
            </a:r>
            <a:r>
              <a:rPr lang="en-US" altLang="zh-CN" sz="2000" b="1" dirty="0" err="1">
                <a:latin typeface="Times New Roman" panose="02020603050405020304" pitchFamily="18" charset="0"/>
              </a:rPr>
              <a:t>i</a:t>
            </a:r>
            <a:r>
              <a:rPr lang="zh-CN" altLang="en-US" sz="2000" b="1" dirty="0">
                <a:latin typeface="Times New Roman" panose="02020603050405020304" pitchFamily="18" charset="0"/>
              </a:rPr>
              <a:t>行上造成多重定义。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1800" b="1" dirty="0">
              <a:latin typeface="宋体" panose="02010600030101010101" pitchFamily="2" charset="-122"/>
            </a:endParaRPr>
          </a:p>
        </p:txBody>
      </p:sp>
      <p:pic>
        <p:nvPicPr>
          <p:cNvPr id="3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176" y="3276601"/>
            <a:ext cx="6149975" cy="292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7942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057400" y="228600"/>
            <a:ext cx="8153400" cy="1112838"/>
          </a:xfrm>
        </p:spPr>
        <p:txBody>
          <a:bodyPr/>
          <a:lstStyle/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1800">
                <a:latin typeface="Times New Roman" panose="02020603050405020304" pitchFamily="18" charset="0"/>
              </a:rPr>
              <a:t>   </a:t>
            </a:r>
            <a:r>
              <a:rPr lang="zh-CN" altLang="en-US" sz="1800" b="1">
                <a:latin typeface="Times New Roman" panose="02020603050405020304" pitchFamily="18" charset="0"/>
              </a:rPr>
              <a:t>例如，假定输入串为</a:t>
            </a:r>
            <a:r>
              <a:rPr lang="en-US" altLang="zh-CN" sz="1800" b="1">
                <a:latin typeface="Times New Roman" panose="02020603050405020304" pitchFamily="18" charset="0"/>
              </a:rPr>
              <a:t>iiaea</a:t>
            </a:r>
            <a:r>
              <a:rPr lang="zh-CN" altLang="en-US" sz="1800" b="1">
                <a:latin typeface="Times New Roman" panose="02020603050405020304" pitchFamily="18" charset="0"/>
              </a:rPr>
              <a:t>，整个分析过程如下表所示。注意，在第５行，状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Times New Roman" panose="02020603050405020304" pitchFamily="18" charset="0"/>
              </a:rPr>
              <a:t>态４在面临符号</a:t>
            </a:r>
            <a:r>
              <a:rPr lang="en-US" altLang="zh-CN" sz="1800" b="1">
                <a:latin typeface="Times New Roman" panose="02020603050405020304" pitchFamily="18" charset="0"/>
              </a:rPr>
              <a:t>e</a:t>
            </a:r>
            <a:r>
              <a:rPr lang="zh-CN" altLang="en-US" sz="1800" b="1">
                <a:latin typeface="Times New Roman" panose="02020603050405020304" pitchFamily="18" charset="0"/>
              </a:rPr>
              <a:t>时选择了移进动作，而在第９行，状态９面临</a:t>
            </a:r>
            <a:r>
              <a:rPr lang="en-US" altLang="zh-CN" sz="1800" b="1">
                <a:latin typeface="Times New Roman" panose="02020603050405020304" pitchFamily="18" charset="0"/>
              </a:rPr>
              <a:t>#</a:t>
            </a:r>
            <a:r>
              <a:rPr lang="zh-CN" altLang="en-US" sz="1800" b="1">
                <a:latin typeface="Times New Roman" panose="02020603050405020304" pitchFamily="18" charset="0"/>
              </a:rPr>
              <a:t>选用了Ｓ∷＝</a:t>
            </a:r>
          </a:p>
          <a:p>
            <a:pPr algn="just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Times New Roman" panose="02020603050405020304" pitchFamily="18" charset="0"/>
              </a:rPr>
              <a:t>iS</a:t>
            </a:r>
            <a:r>
              <a:rPr lang="zh-CN" altLang="en-US" sz="1800" b="1">
                <a:latin typeface="Times New Roman" panose="02020603050405020304" pitchFamily="18" charset="0"/>
              </a:rPr>
              <a:t>进行归约的动作</a:t>
            </a:r>
            <a:r>
              <a:rPr lang="zh-CN" altLang="en-US" sz="1800">
                <a:latin typeface="宋体" panose="02010600030101010101" pitchFamily="2" charset="-122"/>
              </a:rPr>
              <a:t> </a:t>
            </a:r>
            <a:endParaRPr lang="zh-CN" altLang="en-US" sz="1800" b="1">
              <a:solidFill>
                <a:srgbClr val="FF0066"/>
              </a:solidFill>
              <a:latin typeface="宋体" panose="02010600030101010101" pitchFamily="2" charset="-122"/>
            </a:endParaRPr>
          </a:p>
        </p:txBody>
      </p:sp>
      <p:sp>
        <p:nvSpPr>
          <p:cNvPr id="64515" name="Rectangle 3"/>
          <p:cNvSpPr>
            <a:spLocks noChangeArrowheads="1"/>
          </p:cNvSpPr>
          <p:nvPr/>
        </p:nvSpPr>
        <p:spPr bwMode="auto">
          <a:xfrm>
            <a:off x="2135189" y="1773238"/>
            <a:ext cx="7921625" cy="38163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dirty="0">
                <a:latin typeface="宋体" panose="02010600030101010101" pitchFamily="2" charset="-122"/>
              </a:rPr>
              <a:t>步骤  状态栈   符号栈   输入串   分析动作       下一状态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dirty="0">
                <a:latin typeface="宋体" panose="02010600030101010101" pitchFamily="2" charset="-122"/>
              </a:rPr>
              <a:t> </a:t>
            </a:r>
            <a:r>
              <a:rPr lang="en-US" altLang="zh-CN" sz="1800" dirty="0">
                <a:latin typeface="宋体" panose="02010600030101010101" pitchFamily="2" charset="-122"/>
              </a:rPr>
              <a:t>1    0        #        </a:t>
            </a:r>
            <a:r>
              <a:rPr lang="en-US" altLang="zh-CN" sz="1800" dirty="0" err="1">
                <a:latin typeface="宋体" panose="02010600030101010101" pitchFamily="2" charset="-122"/>
              </a:rPr>
              <a:t>iiaea</a:t>
            </a:r>
            <a:r>
              <a:rPr lang="en-US" altLang="zh-CN" sz="1800" dirty="0">
                <a:latin typeface="宋体" panose="02010600030101010101" pitchFamily="2" charset="-122"/>
              </a:rPr>
              <a:t>#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2  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 2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2    02       #</a:t>
            </a:r>
            <a:r>
              <a:rPr lang="en-US" altLang="zh-CN" sz="1800" dirty="0" err="1">
                <a:latin typeface="宋体" panose="02010600030101010101" pitchFamily="2" charset="-122"/>
              </a:rPr>
              <a:t>i</a:t>
            </a:r>
            <a:r>
              <a:rPr lang="en-US" altLang="zh-CN" sz="1800" dirty="0">
                <a:latin typeface="宋体" panose="02010600030101010101" pitchFamily="2" charset="-122"/>
              </a:rPr>
              <a:t>        </a:t>
            </a:r>
            <a:r>
              <a:rPr lang="en-US" altLang="zh-CN" sz="1800" dirty="0" err="1">
                <a:latin typeface="宋体" panose="02010600030101010101" pitchFamily="2" charset="-122"/>
              </a:rPr>
              <a:t>iaea</a:t>
            </a:r>
            <a:r>
              <a:rPr lang="en-US" altLang="zh-CN" sz="1800" dirty="0">
                <a:latin typeface="宋体" panose="02010600030101010101" pitchFamily="2" charset="-122"/>
              </a:rPr>
              <a:t>#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2    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2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3    022      #ii        </a:t>
            </a:r>
            <a:r>
              <a:rPr lang="en-US" altLang="zh-CN" sz="1800" dirty="0" err="1">
                <a:latin typeface="宋体" panose="02010600030101010101" pitchFamily="2" charset="-122"/>
              </a:rPr>
              <a:t>aea</a:t>
            </a:r>
            <a:r>
              <a:rPr lang="en-US" altLang="zh-CN" sz="1800" dirty="0">
                <a:latin typeface="宋体" panose="02010600030101010101" pitchFamily="2" charset="-122"/>
              </a:rPr>
              <a:t>#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                      </a:t>
            </a:r>
            <a:r>
              <a:rPr lang="en-US" altLang="zh-CN" sz="1800" dirty="0">
                <a:latin typeface="宋体" panose="02010600030101010101" pitchFamily="2" charset="-122"/>
              </a:rPr>
              <a:t>3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4    0223     #</a:t>
            </a:r>
            <a:r>
              <a:rPr lang="en-US" altLang="zh-CN" sz="1800" dirty="0" err="1">
                <a:latin typeface="宋体" panose="02010600030101010101" pitchFamily="2" charset="-122"/>
              </a:rPr>
              <a:t>iia</a:t>
            </a:r>
            <a:r>
              <a:rPr lang="en-US" altLang="zh-CN" sz="1800" dirty="0">
                <a:latin typeface="宋体" panose="02010600030101010101" pitchFamily="2" charset="-122"/>
              </a:rPr>
              <a:t>        </a:t>
            </a:r>
            <a:r>
              <a:rPr lang="en-US" altLang="zh-CN" sz="1800" dirty="0" err="1">
                <a:latin typeface="宋体" panose="02010600030101010101" pitchFamily="2" charset="-122"/>
              </a:rPr>
              <a:t>ea</a:t>
            </a:r>
            <a:r>
              <a:rPr lang="en-US" altLang="zh-CN" sz="1800" dirty="0">
                <a:latin typeface="宋体" panose="02010600030101010101" pitchFamily="2" charset="-122"/>
              </a:rPr>
              <a:t>#      r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               </a:t>
            </a:r>
            <a:r>
              <a:rPr lang="en-US" altLang="zh-CN" sz="1800" dirty="0">
                <a:latin typeface="宋体" panose="02010600030101010101" pitchFamily="2" charset="-122"/>
              </a:rPr>
              <a:t>GOTO[2,S]=4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5    </a:t>
            </a:r>
            <a:r>
              <a:rPr lang="en-US" altLang="zh-CN" sz="1800" dirty="0">
                <a:solidFill>
                  <a:srgbClr val="7030A0"/>
                </a:solidFill>
                <a:latin typeface="宋体" panose="02010600030101010101" pitchFamily="2" charset="-122"/>
              </a:rPr>
              <a:t>0224     #</a:t>
            </a:r>
            <a:r>
              <a:rPr lang="en-US" altLang="zh-CN" sz="1800" dirty="0" err="1">
                <a:solidFill>
                  <a:srgbClr val="7030A0"/>
                </a:solidFill>
                <a:latin typeface="宋体" panose="02010600030101010101" pitchFamily="2" charset="-122"/>
              </a:rPr>
              <a:t>iiS</a:t>
            </a:r>
            <a:r>
              <a:rPr lang="en-US" altLang="zh-CN" sz="1800" dirty="0">
                <a:solidFill>
                  <a:srgbClr val="7030A0"/>
                </a:solidFill>
                <a:latin typeface="宋体" panose="02010600030101010101" pitchFamily="2" charset="-122"/>
              </a:rPr>
              <a:t>        </a:t>
            </a:r>
            <a:r>
              <a:rPr lang="en-US" altLang="zh-CN" sz="1800" dirty="0" err="1">
                <a:solidFill>
                  <a:srgbClr val="7030A0"/>
                </a:solidFill>
                <a:latin typeface="宋体" panose="02010600030101010101" pitchFamily="2" charset="-122"/>
              </a:rPr>
              <a:t>ea</a:t>
            </a:r>
            <a:r>
              <a:rPr lang="en-US" altLang="zh-CN" sz="1800" dirty="0">
                <a:solidFill>
                  <a:srgbClr val="7030A0"/>
                </a:solidFill>
                <a:latin typeface="宋体" panose="02010600030101010101" pitchFamily="2" charset="-122"/>
              </a:rPr>
              <a:t>#      S</a:t>
            </a:r>
            <a:r>
              <a:rPr lang="en-US" altLang="zh-CN" sz="1800" baseline="-25000" dirty="0">
                <a:solidFill>
                  <a:srgbClr val="7030A0"/>
                </a:solidFill>
                <a:latin typeface="宋体" panose="02010600030101010101" pitchFamily="2" charset="-122"/>
              </a:rPr>
              <a:t>5               </a:t>
            </a:r>
            <a:r>
              <a:rPr lang="en-US" altLang="zh-CN" sz="1800" dirty="0">
                <a:solidFill>
                  <a:srgbClr val="7030A0"/>
                </a:solidFill>
                <a:latin typeface="宋体" panose="02010600030101010101" pitchFamily="2" charset="-122"/>
              </a:rPr>
              <a:t>     5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6    02245    #</a:t>
            </a:r>
            <a:r>
              <a:rPr lang="en-US" altLang="zh-CN" sz="1800" dirty="0" err="1">
                <a:latin typeface="宋体" panose="02010600030101010101" pitchFamily="2" charset="-122"/>
              </a:rPr>
              <a:t>iiSe</a:t>
            </a:r>
            <a:r>
              <a:rPr lang="en-US" altLang="zh-CN" sz="1800" dirty="0">
                <a:latin typeface="宋体" panose="02010600030101010101" pitchFamily="2" charset="-122"/>
              </a:rPr>
              <a:t>        a#      S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               </a:t>
            </a:r>
            <a:r>
              <a:rPr lang="en-US" altLang="zh-CN" sz="1800" dirty="0">
                <a:latin typeface="宋体" panose="02010600030101010101" pitchFamily="2" charset="-122"/>
              </a:rPr>
              <a:t>     3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7    022453   #</a:t>
            </a:r>
            <a:r>
              <a:rPr lang="en-US" altLang="zh-CN" sz="1800" dirty="0" err="1">
                <a:latin typeface="宋体" panose="02010600030101010101" pitchFamily="2" charset="-122"/>
              </a:rPr>
              <a:t>iiSea</a:t>
            </a:r>
            <a:r>
              <a:rPr lang="en-US" altLang="zh-CN" sz="1800" dirty="0">
                <a:latin typeface="宋体" panose="02010600030101010101" pitchFamily="2" charset="-122"/>
              </a:rPr>
              <a:t>        #      r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3</a:t>
            </a:r>
            <a:r>
              <a:rPr lang="en-US" altLang="zh-CN" sz="1800" dirty="0">
                <a:latin typeface="宋体" panose="02010600030101010101" pitchFamily="2" charset="-122"/>
              </a:rPr>
              <a:t>          GOTO[5,S]=6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8    022456   #</a:t>
            </a:r>
            <a:r>
              <a:rPr lang="en-US" altLang="zh-CN" sz="1800" dirty="0" err="1">
                <a:latin typeface="宋体" panose="02010600030101010101" pitchFamily="2" charset="-122"/>
              </a:rPr>
              <a:t>iiSeS</a:t>
            </a:r>
            <a:r>
              <a:rPr lang="en-US" altLang="zh-CN" sz="1800" dirty="0">
                <a:latin typeface="宋体" panose="02010600030101010101" pitchFamily="2" charset="-122"/>
              </a:rPr>
              <a:t>        #      r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1</a:t>
            </a:r>
            <a:r>
              <a:rPr lang="en-US" altLang="zh-CN" sz="1800" dirty="0">
                <a:latin typeface="宋体" panose="02010600030101010101" pitchFamily="2" charset="-122"/>
              </a:rPr>
              <a:t>          GOTO[2,S]=4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9    024      #</a:t>
            </a:r>
            <a:r>
              <a:rPr lang="en-US" altLang="zh-CN" sz="1800" dirty="0" err="1">
                <a:latin typeface="宋体" panose="02010600030101010101" pitchFamily="2" charset="-122"/>
              </a:rPr>
              <a:t>iS</a:t>
            </a:r>
            <a:r>
              <a:rPr lang="en-US" altLang="zh-CN" sz="1800" dirty="0">
                <a:latin typeface="宋体" panose="02010600030101010101" pitchFamily="2" charset="-122"/>
              </a:rPr>
              <a:t>           #      r</a:t>
            </a:r>
            <a:r>
              <a:rPr lang="en-US" altLang="zh-CN" sz="1800" baseline="-25000" dirty="0">
                <a:latin typeface="宋体" panose="02010600030101010101" pitchFamily="2" charset="-122"/>
              </a:rPr>
              <a:t>2</a:t>
            </a:r>
            <a:r>
              <a:rPr lang="en-US" altLang="zh-CN" sz="1800" dirty="0">
                <a:latin typeface="宋体" panose="02010600030101010101" pitchFamily="2" charset="-122"/>
              </a:rPr>
              <a:t>          GOTO[0,S]=1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dirty="0">
                <a:latin typeface="宋体" panose="02010600030101010101" pitchFamily="2" charset="-122"/>
              </a:rPr>
              <a:t> 10   01       #S            #      </a:t>
            </a:r>
            <a:r>
              <a:rPr lang="en-US" altLang="zh-CN" sz="1800" dirty="0" err="1">
                <a:latin typeface="宋体" panose="02010600030101010101" pitchFamily="2" charset="-122"/>
              </a:rPr>
              <a:t>acc</a:t>
            </a:r>
            <a:r>
              <a:rPr lang="en-US" altLang="zh-CN" sz="1800" dirty="0">
                <a:latin typeface="宋体" panose="02010600030101010101" pitchFamily="2" charset="-122"/>
              </a:rPr>
              <a:t>              </a:t>
            </a:r>
          </a:p>
        </p:txBody>
      </p:sp>
      <p:grpSp>
        <p:nvGrpSpPr>
          <p:cNvPr id="64516" name="Group 4"/>
          <p:cNvGrpSpPr>
            <a:grpSpLocks/>
          </p:cNvGrpSpPr>
          <p:nvPr/>
        </p:nvGrpSpPr>
        <p:grpSpPr bwMode="auto">
          <a:xfrm>
            <a:off x="2667001" y="1752600"/>
            <a:ext cx="4824413" cy="3816350"/>
            <a:chOff x="839" y="1594"/>
            <a:chExt cx="3039" cy="1927"/>
          </a:xfrm>
        </p:grpSpPr>
        <p:sp>
          <p:nvSpPr>
            <p:cNvPr id="784389" name="Line 5"/>
            <p:cNvSpPr>
              <a:spLocks noChangeShapeType="1"/>
            </p:cNvSpPr>
            <p:nvPr/>
          </p:nvSpPr>
          <p:spPr bwMode="auto">
            <a:xfrm>
              <a:off x="839" y="1594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84390" name="Line 6"/>
            <p:cNvSpPr>
              <a:spLocks noChangeShapeType="1"/>
            </p:cNvSpPr>
            <p:nvPr/>
          </p:nvSpPr>
          <p:spPr bwMode="auto">
            <a:xfrm>
              <a:off x="1565" y="1594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84391" name="Line 7"/>
            <p:cNvSpPr>
              <a:spLocks noChangeShapeType="1"/>
            </p:cNvSpPr>
            <p:nvPr/>
          </p:nvSpPr>
          <p:spPr bwMode="auto">
            <a:xfrm>
              <a:off x="2245" y="1594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84392" name="Line 8"/>
            <p:cNvSpPr>
              <a:spLocks noChangeShapeType="1"/>
            </p:cNvSpPr>
            <p:nvPr/>
          </p:nvSpPr>
          <p:spPr bwMode="auto">
            <a:xfrm>
              <a:off x="2971" y="1594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784393" name="Line 9"/>
            <p:cNvSpPr>
              <a:spLocks noChangeShapeType="1"/>
            </p:cNvSpPr>
            <p:nvPr/>
          </p:nvSpPr>
          <p:spPr bwMode="auto">
            <a:xfrm>
              <a:off x="3878" y="1594"/>
              <a:ext cx="0" cy="1927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>
                <a:spcAft>
                  <a:spcPct val="20000"/>
                </a:spcAft>
                <a:defRPr/>
              </a:pPr>
              <a:endPara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811601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0" y="1676400"/>
            <a:ext cx="6705600" cy="42545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FF0066"/>
                </a:solidFill>
                <a:latin typeface="宋体" panose="02010600030101010101" pitchFamily="2" charset="-122"/>
              </a:rPr>
              <a:t> 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宋体" panose="02010600030101010101" pitchFamily="2" charset="-122"/>
              </a:rPr>
              <a:t>     </a:t>
            </a:r>
            <a:r>
              <a:rPr lang="zh-CN" altLang="en-US" sz="2400" b="1" dirty="0">
                <a:latin typeface="Times New Roman" panose="02020603050405020304" pitchFamily="18" charset="0"/>
              </a:rPr>
              <a:t>一、分析器的生成器</a:t>
            </a:r>
            <a:r>
              <a:rPr lang="en-US" altLang="zh-CN" sz="2400" b="1" dirty="0">
                <a:latin typeface="Times New Roman" panose="02020603050405020304" pitchFamily="18" charset="0"/>
              </a:rPr>
              <a:t>YACC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b="1" dirty="0">
                <a:solidFill>
                  <a:srgbClr val="33CC33"/>
                </a:solidFill>
                <a:latin typeface="Times New Roman" panose="02020603050405020304" pitchFamily="18" charset="0"/>
              </a:rPr>
              <a:t>                    </a:t>
            </a:r>
            <a:r>
              <a:rPr lang="en-US" altLang="zh-CN" sz="2000" b="1" dirty="0">
                <a:latin typeface="Times New Roman" panose="02020603050405020304" pitchFamily="18" charset="0"/>
              </a:rPr>
              <a:t>1. YACC</a:t>
            </a:r>
            <a:r>
              <a:rPr lang="zh-CN" altLang="en-US" sz="2000" b="1" dirty="0">
                <a:latin typeface="Times New Roman" panose="02020603050405020304" pitchFamily="18" charset="0"/>
              </a:rPr>
              <a:t>的定义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                  </a:t>
            </a:r>
            <a:r>
              <a:rPr lang="en-US" altLang="zh-CN" sz="2000" b="1" dirty="0">
                <a:latin typeface="Times New Roman" panose="02020603050405020304" pitchFamily="18" charset="0"/>
              </a:rPr>
              <a:t>2. YACC</a:t>
            </a:r>
            <a:r>
              <a:rPr lang="zh-CN" altLang="en-US" sz="2000" b="1" dirty="0">
                <a:latin typeface="Times New Roman" panose="02020603050405020304" pitchFamily="18" charset="0"/>
              </a:rPr>
              <a:t>的工作过程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000" dirty="0">
                <a:latin typeface="Times New Roman" panose="02020603050405020304" pitchFamily="18" charset="0"/>
              </a:rPr>
              <a:t>                    </a:t>
            </a:r>
            <a:r>
              <a:rPr lang="en-US" altLang="zh-CN" sz="2000" b="1" dirty="0">
                <a:latin typeface="Times New Roman" panose="02020603050405020304" pitchFamily="18" charset="0"/>
              </a:rPr>
              <a:t>3. YACC</a:t>
            </a:r>
            <a:r>
              <a:rPr lang="zh-CN" altLang="en-US" sz="2000" b="1" dirty="0">
                <a:latin typeface="Times New Roman" panose="02020603050405020304" pitchFamily="18" charset="0"/>
              </a:rPr>
              <a:t>的规格说明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2000" b="1" dirty="0">
              <a:latin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Times New Roman" panose="02020603050405020304" pitchFamily="18" charset="0"/>
              </a:rPr>
              <a:t>          二、用</a:t>
            </a:r>
            <a:r>
              <a:rPr lang="en-US" altLang="zh-CN" sz="2400" b="1" dirty="0">
                <a:latin typeface="Times New Roman" panose="02020603050405020304" pitchFamily="18" charset="0"/>
              </a:rPr>
              <a:t>YACC</a:t>
            </a:r>
            <a:r>
              <a:rPr lang="zh-CN" altLang="en-US" sz="2400" b="1" dirty="0">
                <a:latin typeface="Times New Roman" panose="02020603050405020304" pitchFamily="18" charset="0"/>
              </a:rPr>
              <a:t>处理二义性文法</a:t>
            </a:r>
          </a:p>
        </p:txBody>
      </p:sp>
      <p:grpSp>
        <p:nvGrpSpPr>
          <p:cNvPr id="786436" name="Group 4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6567" name="Picture 5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6568" name="Picture 6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86439" name="AutoShape 7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6440" name="AutoShape 8"/>
          <p:cNvSpPr>
            <a:spLocks noChangeArrowheads="1"/>
          </p:cNvSpPr>
          <p:nvPr/>
        </p:nvSpPr>
        <p:spPr bwMode="gray">
          <a:xfrm>
            <a:off x="2370139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zh-CN" altLang="en-US" sz="2800" dirty="0" smtClean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语法分析程序的自动生成</a:t>
            </a:r>
            <a:endParaRPr lang="zh-CN" altLang="en-US" sz="2800" dirty="0">
              <a:solidFill>
                <a:srgbClr val="99FF66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7586928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6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86000" y="2438400"/>
            <a:ext cx="7499350" cy="2895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 dirty="0"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dirty="0">
                <a:latin typeface="宋体" panose="02010600030101010101" pitchFamily="2" charset="-122"/>
              </a:rPr>
              <a:t>  </a:t>
            </a:r>
            <a:r>
              <a:rPr lang="zh-CN" altLang="en-US" sz="2000" b="1" dirty="0">
                <a:latin typeface="Times New Roman" panose="02020603050405020304" pitchFamily="18" charset="0"/>
              </a:rPr>
              <a:t>随着许多新语言的出现及计算机技术的发展，人们对开发编译程序的软件工具的需求大大增长。以ＬＲ文法和分析方法为基础，从上个世纪</a:t>
            </a:r>
            <a:r>
              <a:rPr lang="en-US" altLang="zh-CN" sz="2000" b="1" dirty="0">
                <a:latin typeface="Times New Roman" panose="02020603050405020304" pitchFamily="18" charset="0"/>
              </a:rPr>
              <a:t>70</a:t>
            </a:r>
            <a:r>
              <a:rPr lang="zh-CN" altLang="en-US" sz="2000" b="1" dirty="0">
                <a:latin typeface="Times New Roman" panose="02020603050405020304" pitchFamily="18" charset="0"/>
              </a:rPr>
              <a:t>年代开始出现自动生成语法分析程序的工具。ＹＡＣＣ（</a:t>
            </a:r>
            <a:r>
              <a:rPr lang="en-US" altLang="zh-CN" sz="2000" b="1" dirty="0">
                <a:latin typeface="Times New Roman" panose="02020603050405020304" pitchFamily="18" charset="0"/>
              </a:rPr>
              <a:t>Yet Another Compiler-Compiler</a:t>
            </a:r>
            <a:r>
              <a:rPr lang="zh-CN" altLang="en-US" sz="2000" b="1" dirty="0">
                <a:latin typeface="Times New Roman" panose="02020603050405020304" pitchFamily="18" charset="0"/>
              </a:rPr>
              <a:t>）就是其中最杰出代表。该系统是美国贝尔实验室的软件产品，为ＵＮＩＸ操作系统下的一个软件开发工具。它是由Ｓ</a:t>
            </a:r>
            <a:r>
              <a:rPr lang="en-US" altLang="zh-CN" sz="2000" b="1" dirty="0">
                <a:latin typeface="Times New Roman" panose="02020603050405020304" pitchFamily="18" charset="0"/>
              </a:rPr>
              <a:t>·</a:t>
            </a:r>
            <a:r>
              <a:rPr lang="zh-CN" altLang="en-US" sz="2000" b="1" dirty="0">
                <a:latin typeface="Times New Roman" panose="02020603050405020304" pitchFamily="18" charset="0"/>
              </a:rPr>
              <a:t>Ｃ</a:t>
            </a:r>
            <a:r>
              <a:rPr lang="en-US" altLang="zh-CN" sz="2000" b="1" dirty="0">
                <a:latin typeface="Times New Roman" panose="02020603050405020304" pitchFamily="18" charset="0"/>
              </a:rPr>
              <a:t>·Johnson</a:t>
            </a:r>
            <a:r>
              <a:rPr lang="zh-CN" altLang="en-US" sz="2000" b="1" dirty="0">
                <a:latin typeface="Times New Roman" panose="02020603050405020304" pitchFamily="18" charset="0"/>
              </a:rPr>
              <a:t>设计的。目前已经移植到多种操作系统上，并已成功开发了许多编译系统，深受软件工作者所喜爱。     </a:t>
            </a:r>
          </a:p>
        </p:txBody>
      </p:sp>
      <p:grpSp>
        <p:nvGrpSpPr>
          <p:cNvPr id="787459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67591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7592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87462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7463" name="AutoShape 7"/>
          <p:cNvSpPr>
            <a:spLocks noChangeArrowheads="1"/>
          </p:cNvSpPr>
          <p:nvPr/>
        </p:nvSpPr>
        <p:spPr bwMode="gray">
          <a:xfrm>
            <a:off x="2370139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 smtClean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zh-CN" altLang="en-US" sz="2800" dirty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语法分析程序的自动生成</a:t>
            </a:r>
          </a:p>
        </p:txBody>
      </p:sp>
    </p:spTree>
    <p:extLst>
      <p:ext uri="{BB962C8B-B14F-4D97-AF65-F5344CB8AC3E}">
        <p14:creationId xmlns:p14="http://schemas.microsoft.com/office/powerpoint/2010/main" val="4239677425"/>
      </p:ext>
    </p:ext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87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1200" y="1905000"/>
            <a:ext cx="8305800" cy="3429000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endParaRPr lang="en-US" altLang="zh-CN" sz="3200" b="1" dirty="0">
              <a:solidFill>
                <a:srgbClr val="FF0066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33CC33"/>
                </a:solidFill>
                <a:latin typeface="Times New Roman" panose="02020603050405020304" pitchFamily="18" charset="0"/>
              </a:rPr>
              <a:t>1.YACC</a:t>
            </a:r>
            <a:r>
              <a:rPr lang="zh-CN" altLang="en-US" sz="2400" b="1" dirty="0">
                <a:solidFill>
                  <a:srgbClr val="33CC33"/>
                </a:solidFill>
                <a:latin typeface="Times New Roman" panose="02020603050405020304" pitchFamily="18" charset="0"/>
              </a:rPr>
              <a:t>的定义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dirty="0">
                <a:latin typeface="Times New Roman" panose="02020603050405020304" pitchFamily="18" charset="0"/>
              </a:rPr>
              <a:t>       </a:t>
            </a:r>
            <a:r>
              <a:rPr lang="zh-CN" altLang="en-US" sz="2000" b="1" dirty="0">
                <a:latin typeface="Times New Roman" panose="02020603050405020304" pitchFamily="18" charset="0"/>
              </a:rPr>
              <a:t>ＹＡＣＣ是一个程序</a:t>
            </a:r>
            <a:r>
              <a:rPr lang="en-US" altLang="zh-CN" sz="2000" b="1" dirty="0">
                <a:latin typeface="Times New Roman" panose="02020603050405020304" pitchFamily="18" charset="0"/>
              </a:rPr>
              <a:t>(</a:t>
            </a:r>
            <a:r>
              <a:rPr lang="zh-CN" altLang="en-US" sz="2000" b="1" dirty="0">
                <a:latin typeface="Times New Roman" panose="02020603050405020304" pitchFamily="18" charset="0"/>
              </a:rPr>
              <a:t>软件工具），它接受ＬＡＬＲ 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    文法类，用户提供关于语法分析器的规格说明，基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    于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ＬＡＬＲ语法分析的原理</a:t>
            </a:r>
            <a:r>
              <a:rPr lang="zh-CN" altLang="en-US" sz="2000" b="1" dirty="0">
                <a:latin typeface="Times New Roman" panose="02020603050405020304" pitchFamily="18" charset="0"/>
              </a:rPr>
              <a:t>，自动构造一个语法分析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    器；并且能根据规格说明中给出的语义动作建立规   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2000" b="1" dirty="0">
                <a:latin typeface="Times New Roman" panose="02020603050405020304" pitchFamily="18" charset="0"/>
              </a:rPr>
              <a:t>      定的翻译。 </a:t>
            </a:r>
          </a:p>
        </p:txBody>
      </p:sp>
      <p:grpSp>
        <p:nvGrpSpPr>
          <p:cNvPr id="790531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70663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0664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90534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0535" name="AutoShape 7"/>
          <p:cNvSpPr>
            <a:spLocks noChangeArrowheads="1"/>
          </p:cNvSpPr>
          <p:nvPr/>
        </p:nvSpPr>
        <p:spPr bwMode="gray">
          <a:xfrm>
            <a:off x="23622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zh-CN" altLang="en-US" sz="2800" dirty="0" smtClean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分析器</a:t>
            </a:r>
            <a:r>
              <a:rPr lang="zh-CN" altLang="en-US" sz="2800" dirty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的生成器</a:t>
            </a:r>
            <a:r>
              <a:rPr lang="en-US" altLang="zh-CN" sz="2800" dirty="0">
                <a:solidFill>
                  <a:srgbClr val="99FF6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YACC</a:t>
            </a:r>
          </a:p>
        </p:txBody>
      </p:sp>
    </p:spTree>
    <p:extLst>
      <p:ext uri="{BB962C8B-B14F-4D97-AF65-F5344CB8AC3E}">
        <p14:creationId xmlns:p14="http://schemas.microsoft.com/office/powerpoint/2010/main" val="396199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90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057400" y="1828800"/>
            <a:ext cx="8305800" cy="6172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2000" b="1">
              <a:solidFill>
                <a:srgbClr val="33CC33"/>
              </a:solidFill>
              <a:latin typeface="宋体" panose="02010600030101010101" pitchFamily="2" charset="-122"/>
            </a:endParaRP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en-US" altLang="zh-CN" sz="1800" b="1">
                <a:solidFill>
                  <a:srgbClr val="FF0000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(1)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首先需要准备一个包含编译器性能规格的ＹＡＣＣ说明文件，   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例如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translate.y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en-US" altLang="zh-CN" sz="1800" b="1">
                <a:solidFill>
                  <a:srgbClr val="FF0000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(2)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在ＵＮＩＸ环境下用命令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yacc translate.y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，使</a:t>
            </a:r>
            <a:r>
              <a:rPr lang="zh-CN" altLang="en-US" sz="1800" b="1">
                <a:latin typeface="Times New Roman" panose="02020603050405020304" pitchFamily="18" charset="0"/>
              </a:rPr>
              <a:t>用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ＬＡＬＲ方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法可把文件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translate.y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翻译成Ｃ程序。我们用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y.tab.c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表示，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程序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y.tab.c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包含用Ｃ语言写的ＬＡＬＲ分析器和用户准备的Ｃ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语言程序。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en-US" altLang="zh-CN" sz="1800" b="1">
                <a:solidFill>
                  <a:srgbClr val="FF0000"/>
                </a:solidFill>
                <a:latin typeface="Times New Roman" panose="02020603050405020304" pitchFamily="18" charset="0"/>
                <a:cs typeface="Courier New" panose="02070309020205020404" pitchFamily="49" charset="0"/>
              </a:rPr>
              <a:t>(3)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为了使ＬＡＬＲ分析表少占空间，使用了合并技术压缩分析表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规模，用命令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ccy.tab.c-ly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对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y.tab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进行编译，其中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ly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表示使用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ＬＲ分析程序的库，编译结果得到目标程序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a.out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。它完成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ＹＡＣＣ程序指定的翻译</a:t>
            </a:r>
            <a:r>
              <a:rPr lang="zh-CN" altLang="en-US" sz="1800" b="1">
                <a:latin typeface="Times New Roman" panose="02020603050405020304" pitchFamily="18" charset="0"/>
              </a:rPr>
              <a:t>。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</a:t>
            </a:r>
            <a:r>
              <a:rPr lang="en-US" altLang="zh-CN" sz="1800" b="1">
                <a:solidFill>
                  <a:srgbClr val="FF0000"/>
                </a:solidFill>
                <a:latin typeface="Times New Roman" panose="02020603050405020304" pitchFamily="18" charset="0"/>
              </a:rPr>
              <a:t>(4)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如果需要其它过程，它们可以和</a:t>
            </a:r>
            <a:r>
              <a:rPr lang="en-US" altLang="zh-CN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y.tab.c</a:t>
            </a: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一起编译或装入，就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>
                <a:latin typeface="Times New Roman" panose="02020603050405020304" pitchFamily="18" charset="0"/>
                <a:cs typeface="Courier New" panose="02070309020205020404" pitchFamily="49" charset="0"/>
              </a:rPr>
              <a:t>        和使用任何Ｃ程序一样。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</a:t>
            </a:r>
          </a:p>
        </p:txBody>
      </p:sp>
      <p:grpSp>
        <p:nvGrpSpPr>
          <p:cNvPr id="792579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72711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2712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92582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2583" name="AutoShape 7"/>
          <p:cNvSpPr>
            <a:spLocks noChangeArrowheads="1"/>
          </p:cNvSpPr>
          <p:nvPr/>
        </p:nvSpPr>
        <p:spPr bwMode="gray">
          <a:xfrm>
            <a:off x="2370139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YACC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的工作过程</a:t>
            </a:r>
          </a:p>
        </p:txBody>
      </p:sp>
    </p:spTree>
    <p:extLst>
      <p:ext uri="{BB962C8B-B14F-4D97-AF65-F5344CB8AC3E}">
        <p14:creationId xmlns:p14="http://schemas.microsoft.com/office/powerpoint/2010/main" val="144692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92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05000" y="228601"/>
            <a:ext cx="8305800" cy="536575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b="1">
                <a:latin typeface="Times New Roman" panose="02020603050405020304" pitchFamily="18" charset="0"/>
              </a:rPr>
              <a:t>YACC</a:t>
            </a:r>
            <a:r>
              <a:rPr lang="zh-CN" altLang="en-US" sz="2000" b="1">
                <a:latin typeface="Times New Roman" panose="02020603050405020304" pitchFamily="18" charset="0"/>
              </a:rPr>
              <a:t>的工作过程如下图所示</a:t>
            </a:r>
          </a:p>
        </p:txBody>
      </p:sp>
      <p:sp>
        <p:nvSpPr>
          <p:cNvPr id="793603" name="Rectangle 3"/>
          <p:cNvSpPr>
            <a:spLocks noChangeArrowheads="1"/>
          </p:cNvSpPr>
          <p:nvPr/>
        </p:nvSpPr>
        <p:spPr bwMode="auto">
          <a:xfrm>
            <a:off x="5159376" y="1628775"/>
            <a:ext cx="1584325" cy="1079500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Yacc</a:t>
            </a:r>
          </a:p>
          <a:p>
            <a:pPr algn="ctr" eaLnBrk="1" hangingPunct="1"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编译器</a:t>
            </a:r>
          </a:p>
        </p:txBody>
      </p:sp>
      <p:sp>
        <p:nvSpPr>
          <p:cNvPr id="793604" name="Rectangle 4"/>
          <p:cNvSpPr>
            <a:spLocks noChangeArrowheads="1"/>
          </p:cNvSpPr>
          <p:nvPr/>
        </p:nvSpPr>
        <p:spPr bwMode="auto">
          <a:xfrm>
            <a:off x="5159376" y="3070225"/>
            <a:ext cx="1584325" cy="1079500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</a:p>
          <a:p>
            <a:pPr algn="ctr" eaLnBrk="1" hangingPunct="1"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编辑器</a:t>
            </a:r>
          </a:p>
        </p:txBody>
      </p:sp>
      <p:sp>
        <p:nvSpPr>
          <p:cNvPr id="793605" name="Rectangle 5"/>
          <p:cNvSpPr>
            <a:spLocks noChangeArrowheads="1"/>
          </p:cNvSpPr>
          <p:nvPr/>
        </p:nvSpPr>
        <p:spPr bwMode="auto">
          <a:xfrm>
            <a:off x="5159376" y="4510088"/>
            <a:ext cx="1584325" cy="1079500"/>
          </a:xfrm>
          <a:prstGeom prst="rect">
            <a:avLst/>
          </a:prstGeom>
          <a:solidFill>
            <a:srgbClr val="0066FF"/>
          </a:solidFill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a.out</a:t>
            </a:r>
          </a:p>
        </p:txBody>
      </p:sp>
      <p:sp>
        <p:nvSpPr>
          <p:cNvPr id="793606" name="Line 6"/>
          <p:cNvSpPr>
            <a:spLocks noChangeShapeType="1"/>
          </p:cNvSpPr>
          <p:nvPr/>
        </p:nvSpPr>
        <p:spPr bwMode="auto">
          <a:xfrm>
            <a:off x="4224339" y="2205038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07" name="Line 7"/>
          <p:cNvSpPr>
            <a:spLocks noChangeShapeType="1"/>
          </p:cNvSpPr>
          <p:nvPr/>
        </p:nvSpPr>
        <p:spPr bwMode="auto">
          <a:xfrm>
            <a:off x="6745289" y="2205038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08" name="Line 8"/>
          <p:cNvSpPr>
            <a:spLocks noChangeShapeType="1"/>
          </p:cNvSpPr>
          <p:nvPr/>
        </p:nvSpPr>
        <p:spPr bwMode="auto">
          <a:xfrm>
            <a:off x="4224339" y="357346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09" name="Line 9"/>
          <p:cNvSpPr>
            <a:spLocks noChangeShapeType="1"/>
          </p:cNvSpPr>
          <p:nvPr/>
        </p:nvSpPr>
        <p:spPr bwMode="auto">
          <a:xfrm>
            <a:off x="6745289" y="357346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10" name="Line 10"/>
          <p:cNvSpPr>
            <a:spLocks noChangeShapeType="1"/>
          </p:cNvSpPr>
          <p:nvPr/>
        </p:nvSpPr>
        <p:spPr bwMode="auto">
          <a:xfrm>
            <a:off x="4224339" y="508476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11" name="Line 11"/>
          <p:cNvSpPr>
            <a:spLocks noChangeShapeType="1"/>
          </p:cNvSpPr>
          <p:nvPr/>
        </p:nvSpPr>
        <p:spPr bwMode="auto">
          <a:xfrm>
            <a:off x="6745289" y="508476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>
            <a:prstShdw prst="shdw18" dist="17961" dir="13500000">
              <a:schemeClr val="tx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3612" name="Text Box 12"/>
          <p:cNvSpPr txBox="1">
            <a:spLocks noChangeArrowheads="1"/>
          </p:cNvSpPr>
          <p:nvPr/>
        </p:nvSpPr>
        <p:spPr bwMode="auto">
          <a:xfrm>
            <a:off x="3071814" y="1628776"/>
            <a:ext cx="1368425" cy="106997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Yacc</a:t>
            </a:r>
          </a:p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说明</a:t>
            </a:r>
          </a:p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6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Translate.y</a:t>
            </a:r>
          </a:p>
        </p:txBody>
      </p:sp>
      <p:sp>
        <p:nvSpPr>
          <p:cNvPr id="793613" name="Text Box 13"/>
          <p:cNvSpPr txBox="1">
            <a:spLocks noChangeArrowheads="1"/>
          </p:cNvSpPr>
          <p:nvPr/>
        </p:nvSpPr>
        <p:spPr bwMode="auto">
          <a:xfrm>
            <a:off x="7535864" y="1982788"/>
            <a:ext cx="1368425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y.tab.c</a:t>
            </a:r>
          </a:p>
        </p:txBody>
      </p:sp>
      <p:sp>
        <p:nvSpPr>
          <p:cNvPr id="793614" name="Text Box 14"/>
          <p:cNvSpPr txBox="1">
            <a:spLocks noChangeArrowheads="1"/>
          </p:cNvSpPr>
          <p:nvPr/>
        </p:nvSpPr>
        <p:spPr bwMode="auto">
          <a:xfrm>
            <a:off x="3071814" y="3379788"/>
            <a:ext cx="1368425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y.tab.c</a:t>
            </a:r>
          </a:p>
        </p:txBody>
      </p:sp>
      <p:sp>
        <p:nvSpPr>
          <p:cNvPr id="793615" name="Text Box 15"/>
          <p:cNvSpPr txBox="1">
            <a:spLocks noChangeArrowheads="1"/>
          </p:cNvSpPr>
          <p:nvPr/>
        </p:nvSpPr>
        <p:spPr bwMode="auto">
          <a:xfrm>
            <a:off x="7535864" y="3357563"/>
            <a:ext cx="1368425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a.out</a:t>
            </a:r>
          </a:p>
        </p:txBody>
      </p:sp>
      <p:sp>
        <p:nvSpPr>
          <p:cNvPr id="793616" name="Text Box 16"/>
          <p:cNvSpPr txBox="1">
            <a:spLocks noChangeArrowheads="1"/>
          </p:cNvSpPr>
          <p:nvPr/>
        </p:nvSpPr>
        <p:spPr bwMode="auto">
          <a:xfrm>
            <a:off x="3143251" y="4868863"/>
            <a:ext cx="1368425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输入</a:t>
            </a:r>
          </a:p>
        </p:txBody>
      </p:sp>
      <p:sp>
        <p:nvSpPr>
          <p:cNvPr id="793617" name="Text Box 17"/>
          <p:cNvSpPr txBox="1">
            <a:spLocks noChangeArrowheads="1"/>
          </p:cNvSpPr>
          <p:nvPr/>
        </p:nvSpPr>
        <p:spPr bwMode="auto">
          <a:xfrm>
            <a:off x="7391401" y="4862513"/>
            <a:ext cx="1368425" cy="366712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输出</a:t>
            </a:r>
          </a:p>
        </p:txBody>
      </p:sp>
      <p:grpSp>
        <p:nvGrpSpPr>
          <p:cNvPr id="793618" name="Group 18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73747" name="Picture 19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3748" name="Picture 20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7497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93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05000" y="228600"/>
            <a:ext cx="8305800" cy="3487738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4000" dirty="0">
                <a:latin typeface="Times New Roman" panose="02020603050405020304" pitchFamily="18" charset="0"/>
                <a:ea typeface="黑体" panose="02010609060101010101" pitchFamily="49" charset="-122"/>
              </a:rPr>
              <a:t>    </a:t>
            </a:r>
            <a:endParaRPr lang="zh-CN" altLang="en-US" b="1" dirty="0" smtClean="0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b="1" dirty="0">
                <a:solidFill>
                  <a:srgbClr val="33CC33"/>
                </a:solidFill>
                <a:latin typeface="宋体" panose="02010600030101010101" pitchFamily="2" charset="-122"/>
              </a:rPr>
              <a:t>    </a:t>
            </a:r>
            <a:endParaRPr lang="zh-CN" altLang="en-US" sz="2000" b="1" dirty="0">
              <a:latin typeface="宋体" panose="02010600030101010101" pitchFamily="2" charset="-122"/>
            </a:endParaRPr>
          </a:p>
        </p:txBody>
      </p:sp>
      <p:sp>
        <p:nvSpPr>
          <p:cNvPr id="795651" name="Rectangle 3"/>
          <p:cNvSpPr>
            <a:spLocks noChangeArrowheads="1"/>
          </p:cNvSpPr>
          <p:nvPr/>
        </p:nvSpPr>
        <p:spPr bwMode="auto">
          <a:xfrm>
            <a:off x="4800600" y="3573464"/>
            <a:ext cx="1943100" cy="2879725"/>
          </a:xfrm>
          <a:prstGeom prst="rect">
            <a:avLst/>
          </a:prstGeom>
          <a:solidFill>
            <a:srgbClr val="0066FF"/>
          </a:solidFill>
          <a:ln w="9525" algn="ctr">
            <a:solidFill>
              <a:srgbClr val="FF9900"/>
            </a:solidFill>
            <a:miter lim="800000"/>
            <a:headEnd/>
            <a:tailEnd/>
          </a:ln>
          <a:effectLst>
            <a:prstShdw prst="shdw18" dist="17961" dir="13500000">
              <a:srgbClr val="FF9900">
                <a:gamma/>
                <a:shade val="60000"/>
                <a:invGamma/>
              </a:srgbClr>
            </a:prstShdw>
          </a:effectLst>
        </p:spPr>
        <p:txBody>
          <a:bodyPr wrap="none" anchor="ctr"/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说明部分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％％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翻译规则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％％</a:t>
            </a:r>
          </a:p>
          <a:p>
            <a:pPr eaLnBrk="1" hangingPunct="1">
              <a:lnSpc>
                <a:spcPct val="120000"/>
              </a:lnSpc>
              <a:defRPr/>
            </a:pPr>
            <a:r>
              <a:rPr lang="zh-CN" altLang="en-US" sz="280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辅助过程</a:t>
            </a:r>
          </a:p>
        </p:txBody>
      </p:sp>
      <p:grpSp>
        <p:nvGrpSpPr>
          <p:cNvPr id="795652" name="Group 4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75784" name="Picture 5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5785" name="Picture 6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95655" name="AutoShape 7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5656" name="AutoShape 8"/>
          <p:cNvSpPr>
            <a:spLocks noChangeArrowheads="1"/>
          </p:cNvSpPr>
          <p:nvPr/>
        </p:nvSpPr>
        <p:spPr bwMode="gray">
          <a:xfrm>
            <a:off x="23622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YACC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的规格说明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5783" name="Rectangle 9"/>
          <p:cNvSpPr>
            <a:spLocks noChangeArrowheads="1"/>
          </p:cNvSpPr>
          <p:nvPr/>
        </p:nvSpPr>
        <p:spPr bwMode="auto">
          <a:xfrm>
            <a:off x="1524000" y="1828800"/>
            <a:ext cx="8686800" cy="1415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 algn="ctr">
                <a:solidFill>
                  <a:srgbClr val="FFFF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003867"/>
                  </a:outerShdw>
                </a:effectLst>
              </a14:hiddenEffects>
            </a:ext>
          </a:extLst>
        </p:spPr>
        <p:txBody>
          <a:bodyPr tIns="0" bIns="0">
            <a:spAutoFit/>
          </a:bodyPr>
          <a:lstStyle>
            <a:lvl1pPr marL="233363" indent="-233363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spcAft>
                <a:spcPct val="20000"/>
              </a:spcAft>
              <a:buFontTx/>
              <a:buNone/>
            </a:pPr>
            <a:endParaRPr lang="en-US" altLang="zh-CN" sz="2000">
              <a:latin typeface="宋体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spcAft>
                <a:spcPct val="20000"/>
              </a:spcAft>
              <a:buFontTx/>
              <a:buNone/>
            </a:pPr>
            <a:r>
              <a:rPr lang="en-US" altLang="zh-CN" sz="2000">
                <a:latin typeface="宋体" panose="02010600030101010101" pitchFamily="2" charset="-122"/>
                <a:cs typeface="Arial" panose="020B0604020202020204" pitchFamily="34" charset="0"/>
              </a:rPr>
              <a:t>     </a:t>
            </a:r>
            <a:r>
              <a:rPr lang="zh-CN" altLang="en-US" sz="2000">
                <a:latin typeface="Times New Roman" panose="02020603050405020304" pitchFamily="18" charset="0"/>
                <a:cs typeface="Arial" panose="020B0604020202020204" pitchFamily="34" charset="0"/>
              </a:rPr>
              <a:t>ＹＡＣＣ的语言程序也称ＹＡＣＣ规格说明，和第三章</a:t>
            </a:r>
          </a:p>
          <a:p>
            <a:pPr algn="ctr">
              <a:spcBef>
                <a:spcPct val="0"/>
              </a:spcBef>
              <a:spcAft>
                <a:spcPct val="20000"/>
              </a:spcAft>
              <a:buFontTx/>
              <a:buNone/>
            </a:pPr>
            <a:r>
              <a:rPr lang="zh-CN" altLang="en-US" sz="2000">
                <a:latin typeface="Times New Roman" panose="02020603050405020304" pitchFamily="18" charset="0"/>
                <a:cs typeface="Arial" panose="020B0604020202020204" pitchFamily="34" charset="0"/>
              </a:rPr>
              <a:t>    介绍的ＬＥＸ规格说明类似。它是由说明部分、翻译规则和辅助过程三部分组成，各部分之间用双百分号分隔，如下图</a:t>
            </a:r>
            <a:r>
              <a:rPr lang="zh-CN" altLang="en-US" sz="2400">
                <a:latin typeface="Times New Roman" panose="02020603050405020304" pitchFamily="18" charset="0"/>
                <a:cs typeface="Arial" panose="020B0604020202020204" pitchFamily="34" charset="0"/>
              </a:rPr>
              <a:t>所示。</a:t>
            </a:r>
          </a:p>
        </p:txBody>
      </p:sp>
    </p:spTree>
    <p:extLst>
      <p:ext uri="{BB962C8B-B14F-4D97-AF65-F5344CB8AC3E}">
        <p14:creationId xmlns:p14="http://schemas.microsoft.com/office/powerpoint/2010/main" val="24791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95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05000" y="228600"/>
            <a:ext cx="8305800" cy="243840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>
                <a:latin typeface="宋体" panose="02010600030101010101" pitchFamily="2" charset="-122"/>
              </a:rPr>
              <a:t>为了说明怎样准备ＹＡＣＣ的源程序，我们构造一个简单台式计算器，它读一个算术表达式，计算它，并打印它的值。设算术表达式文法如下</a:t>
            </a:r>
            <a:r>
              <a:rPr lang="en-US" altLang="zh-CN" sz="1600" b="1">
                <a:latin typeface="宋体" panose="02010600030101010101" pitchFamily="2" charset="-122"/>
              </a:rPr>
              <a:t>: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en-US" altLang="zh-CN" sz="1600" b="1">
                <a:latin typeface="宋体" panose="02010600030101010101" pitchFamily="2" charset="-122"/>
                <a:cs typeface="Courier New" panose="02070309020205020404" pitchFamily="49" charset="0"/>
              </a:rPr>
              <a:t>  </a:t>
            </a:r>
            <a:r>
              <a:rPr lang="zh-CN" altLang="en-US" sz="1600" b="1">
                <a:latin typeface="宋体" panose="02010600030101010101" pitchFamily="2" charset="-122"/>
                <a:cs typeface="Courier New" panose="02070309020205020404" pitchFamily="49" charset="0"/>
              </a:rPr>
              <a:t>Ｅ∷＝Ｅ＋Ｔ｜Ｔ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>
                <a:latin typeface="宋体" panose="02010600030101010101" pitchFamily="2" charset="-122"/>
                <a:cs typeface="Courier New" panose="02070309020205020404" pitchFamily="49" charset="0"/>
              </a:rPr>
              <a:t>  Ｔ∷＝Ｔ*Ｆ｜Ｆ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600" b="1">
                <a:latin typeface="宋体" panose="02010600030101010101" pitchFamily="2" charset="-122"/>
              </a:rPr>
              <a:t>  Ｆ∷＝（Ｅ）｜</a:t>
            </a:r>
            <a:r>
              <a:rPr lang="en-US" altLang="zh-CN" sz="1600" b="1">
                <a:latin typeface="宋体" panose="02010600030101010101" pitchFamily="2" charset="-122"/>
              </a:rPr>
              <a:t>digit 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600" b="1">
                <a:latin typeface="宋体" panose="02010600030101010101" pitchFamily="2" charset="-122"/>
              </a:rPr>
              <a:t>其中</a:t>
            </a:r>
            <a:r>
              <a:rPr lang="en-US" altLang="zh-CN" sz="1600" b="1">
                <a:latin typeface="宋体" panose="02010600030101010101" pitchFamily="2" charset="-122"/>
              </a:rPr>
              <a:t>digit</a:t>
            </a:r>
            <a:r>
              <a:rPr lang="zh-CN" altLang="en-US" sz="1600" b="1">
                <a:latin typeface="宋体" panose="02010600030101010101" pitchFamily="2" charset="-122"/>
              </a:rPr>
              <a:t>表示０～９的数字。根据这一文法写出ＹＡＣＣ的规格说明如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1600" b="1">
                <a:latin typeface="宋体" panose="02010600030101010101" pitchFamily="2" charset="-122"/>
              </a:rPr>
              <a:t>下：</a:t>
            </a:r>
          </a:p>
        </p:txBody>
      </p:sp>
      <p:sp>
        <p:nvSpPr>
          <p:cNvPr id="796675" name="Text Box 3"/>
          <p:cNvSpPr txBox="1">
            <a:spLocks noChangeArrowheads="1"/>
          </p:cNvSpPr>
          <p:nvPr/>
        </p:nvSpPr>
        <p:spPr bwMode="auto">
          <a:xfrm>
            <a:off x="1752600" y="2667000"/>
            <a:ext cx="3200400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2000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2000"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（１）％｛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（２）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#include〈ctype.h〉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（３）％｝</a:t>
            </a:r>
          </a:p>
          <a:p>
            <a:pPr algn="just"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（４）</a:t>
            </a:r>
            <a:r>
              <a:rPr lang="en-US" altLang="zh-CN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token DIGIT</a:t>
            </a: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（５）％％  </a:t>
            </a:r>
          </a:p>
          <a:p>
            <a:pPr eaLnBrk="1" hangingPunct="1">
              <a:defRPr/>
            </a:pP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96676" name="AutoShape 4"/>
          <p:cNvSpPr>
            <a:spLocks/>
          </p:cNvSpPr>
          <p:nvPr/>
        </p:nvSpPr>
        <p:spPr bwMode="auto">
          <a:xfrm>
            <a:off x="4800600" y="3352800"/>
            <a:ext cx="609600" cy="1905000"/>
          </a:xfrm>
          <a:prstGeom prst="rightBrace">
            <a:avLst>
              <a:gd name="adj1" fmla="val 26042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96677" name="Text Box 5"/>
          <p:cNvSpPr txBox="1">
            <a:spLocks noChangeArrowheads="1"/>
          </p:cNvSpPr>
          <p:nvPr/>
        </p:nvSpPr>
        <p:spPr bwMode="auto">
          <a:xfrm>
            <a:off x="5791200" y="2743201"/>
            <a:ext cx="3810000" cy="338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just" eaLnBrk="1" hangingPunct="1">
              <a:defRPr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在规格说明里，第（１）～（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）行是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YACC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Courier New" panose="02070309020205020404" pitchFamily="49" charset="0"/>
              </a:rPr>
              <a:t>规格说明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说明部分，其中包括可供选择的两部分。用％</a:t>
            </a:r>
          </a:p>
          <a:p>
            <a:pPr algn="just" eaLnBrk="1" hangingPunct="1">
              <a:defRPr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｛和％｝括起来的部分是Ｃ语言程序的正规说明，可以说明翻译规则和辅助过程里使用的变量和函数的类型。这里用第（２）行所示的蕴含控制行代替全部说明，具体说明在文件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ctyp</a:t>
            </a: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e.h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里。第（４）行的说明指出ＤＩＧＩＴ是</a:t>
            </a: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token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类型的词汇，供后面两部分引用。</a:t>
            </a:r>
            <a:r>
              <a:rPr lang="zh-CN" altLang="en-US"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</a:p>
          <a:p>
            <a:pPr eaLnBrk="1" hangingPunct="1">
              <a:defRPr/>
            </a:pPr>
            <a:endParaRPr lang="en-US" altLang="zh-CN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635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0" y="152400"/>
            <a:ext cx="4724400" cy="3352800"/>
          </a:xfrm>
        </p:spPr>
        <p:txBody>
          <a:bodyPr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（６）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line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：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expr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＼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n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{printf("%d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＼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n",$1}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（７）；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（８）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expr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：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expr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＋</a:t>
            </a:r>
            <a:r>
              <a:rPr lang="zh-CN" altLang="en-US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term{$$=$1+$3;}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（９） 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| term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10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）；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11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term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：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term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*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 factor {$$=$1*$3;}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 (12)| factor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13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）；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14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factor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：</a:t>
            </a:r>
            <a:r>
              <a:rPr lang="zh-CN" altLang="en-US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zh-CN" altLang="en-US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expr</a:t>
            </a:r>
            <a:r>
              <a:rPr lang="en-US" altLang="zh-CN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zh-CN" altLang="en-US" sz="14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{$$=$2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；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}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15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| 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ＤＩＧＩＴ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16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）；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cs typeface="Courier New" panose="02070309020205020404" pitchFamily="49" charset="0"/>
              </a:rPr>
              <a:t>17</a:t>
            </a:r>
            <a:r>
              <a:rPr lang="zh-CN" altLang="en-US" sz="1400" b="1">
                <a:latin typeface="宋体" panose="02010600030101010101" pitchFamily="2" charset="-122"/>
                <a:cs typeface="Courier New" panose="02070309020205020404" pitchFamily="49" charset="0"/>
              </a:rPr>
              <a:t>）％％</a:t>
            </a:r>
          </a:p>
        </p:txBody>
      </p:sp>
      <p:sp>
        <p:nvSpPr>
          <p:cNvPr id="797699" name="AutoShape 3"/>
          <p:cNvSpPr>
            <a:spLocks/>
          </p:cNvSpPr>
          <p:nvPr/>
        </p:nvSpPr>
        <p:spPr bwMode="auto">
          <a:xfrm>
            <a:off x="6248400" y="228600"/>
            <a:ext cx="609600" cy="3276600"/>
          </a:xfrm>
          <a:prstGeom prst="rightBrace">
            <a:avLst>
              <a:gd name="adj1" fmla="val 44792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7828" name="Text Box 4"/>
          <p:cNvSpPr txBox="1">
            <a:spLocks noChangeArrowheads="1"/>
          </p:cNvSpPr>
          <p:nvPr/>
        </p:nvSpPr>
        <p:spPr bwMode="auto">
          <a:xfrm>
            <a:off x="6781800" y="1"/>
            <a:ext cx="3886200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第（６）～（１６）行是翻译规则，每条规则由文法产生式和相关的语义动作组成。形如左部∷＝右部１｜右部２｜</a:t>
            </a:r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｜右部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n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｜的规则，在ＹＡＣＣ规格说明里写成左部：右部１｛语义动作１｝｜右部２｛语义动作２｝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……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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｜右部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n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｛语义动作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n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｝；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在ＹＡＣＣ产生式里，用单引号括起来的单个字符</a:t>
            </a:r>
            <a:r>
              <a:rPr lang="zh-CN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c</a:t>
            </a:r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看成是终结符号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c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，没括起来并且也没被说明成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token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类型的字母数字串看成是非终结符号。产生式的左部非终结符之后是一个冒号，可选的右部可以用竖线分隔。在产生式的末尾，即其所有右部和语义动作之后，用分号表示结束。</a:t>
            </a:r>
            <a:endParaRPr lang="zh-CN" altLang="en-US" sz="1600">
              <a:cs typeface="Courier New" panose="02070309020205020404" pitchFamily="49" charset="0"/>
            </a:endParaRPr>
          </a:p>
        </p:txBody>
      </p:sp>
      <p:sp>
        <p:nvSpPr>
          <p:cNvPr id="77829" name="Text Box 5"/>
          <p:cNvSpPr txBox="1">
            <a:spLocks noChangeArrowheads="1"/>
          </p:cNvSpPr>
          <p:nvPr/>
        </p:nvSpPr>
        <p:spPr bwMode="auto">
          <a:xfrm>
            <a:off x="1660526" y="3657600"/>
            <a:ext cx="9007475" cy="2781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宋体" panose="02010600030101010101" pitchFamily="2" charset="-122"/>
              </a:rPr>
              <a:t>第一个产生式的左部非终结符看成是文法的开始符号。 </a:t>
            </a:r>
            <a:endParaRPr lang="zh-CN" altLang="en-US" sz="1600"/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宋体" panose="02010600030101010101" pitchFamily="2" charset="-122"/>
              </a:rPr>
              <a:t>ＹＡＣＣ的语义动作是Ｃ语言的语句序列。在语义动作里，符号</a:t>
            </a:r>
            <a:r>
              <a:rPr lang="en-US" altLang="zh-CN" sz="1600">
                <a:latin typeface="宋体" panose="02010600030101010101" pitchFamily="2" charset="-122"/>
              </a:rPr>
              <a:t>$$</a:t>
            </a:r>
            <a:r>
              <a:rPr lang="zh-CN" altLang="en-US" sz="1600">
                <a:latin typeface="宋体" panose="02010600030101010101" pitchFamily="2" charset="-122"/>
              </a:rPr>
              <a:t>表示和左部非终结符相关的属性值，</a:t>
            </a:r>
            <a:r>
              <a:rPr lang="en-US" altLang="zh-CN" sz="1600">
                <a:latin typeface="宋体" panose="02010600030101010101" pitchFamily="2" charset="-122"/>
              </a:rPr>
              <a:t>$1</a:t>
            </a:r>
            <a:r>
              <a:rPr lang="zh-CN" altLang="en-US" sz="1600">
                <a:latin typeface="宋体" panose="02010600030101010101" pitchFamily="2" charset="-122"/>
              </a:rPr>
              <a:t>表示和产生式右部第一个文法符号（终结符或非终结符）相关的属性值，</a:t>
            </a:r>
            <a:r>
              <a:rPr lang="en-US" altLang="zh-CN" sz="1600">
                <a:latin typeface="宋体" panose="02010600030101010101" pitchFamily="2" charset="-122"/>
              </a:rPr>
              <a:t>$3</a:t>
            </a:r>
            <a:r>
              <a:rPr lang="zh-CN" altLang="en-US" sz="1600">
                <a:latin typeface="宋体" panose="02010600030101010101" pitchFamily="2" charset="-122"/>
              </a:rPr>
              <a:t>表示和产生式右部第三个文法符号相关的语义动作。这样，可以在每个</a:t>
            </a:r>
            <a:r>
              <a:rPr lang="en-US" altLang="zh-CN" sz="1600">
                <a:latin typeface="宋体" panose="02010600030101010101" pitchFamily="2" charset="-122"/>
              </a:rPr>
              <a:t>$i</a:t>
            </a:r>
            <a:r>
              <a:rPr lang="zh-CN" altLang="en-US" sz="1600">
                <a:latin typeface="宋体" panose="02010600030101010101" pitchFamily="2" charset="-122"/>
              </a:rPr>
              <a:t>的值都求出之后再求</a:t>
            </a:r>
            <a:r>
              <a:rPr lang="en-US" altLang="zh-CN" sz="1600">
                <a:latin typeface="宋体" panose="02010600030101010101" pitchFamily="2" charset="-122"/>
              </a:rPr>
              <a:t>$$</a:t>
            </a:r>
            <a:r>
              <a:rPr lang="zh-CN" altLang="en-US" sz="1600">
                <a:latin typeface="宋体" panose="02010600030101010101" pitchFamily="2" charset="-122"/>
              </a:rPr>
              <a:t>的值。在上面的规格说明里，第（８）～（１０）行表示左部为Ｅ的产生式Ｅ∷＝</a:t>
            </a:r>
            <a:r>
              <a:rPr lang="en-US" altLang="zh-CN" sz="1600">
                <a:latin typeface="宋体" panose="02010600030101010101" pitchFamily="2" charset="-122"/>
              </a:rPr>
              <a:t>E</a:t>
            </a:r>
            <a:r>
              <a:rPr lang="zh-CN" altLang="en-US" sz="1600">
                <a:latin typeface="宋体" panose="02010600030101010101" pitchFamily="2" charset="-122"/>
              </a:rPr>
              <a:t>＋Ｔ｜Ｔ第（８）行末尾的语义动作｛</a:t>
            </a:r>
            <a:r>
              <a:rPr lang="en-US" altLang="zh-CN" sz="1600">
                <a:latin typeface="宋体" panose="02010600030101010101" pitchFamily="2" charset="-122"/>
              </a:rPr>
              <a:t>$$</a:t>
            </a:r>
            <a:r>
              <a:rPr lang="zh-CN" altLang="en-US" sz="1600">
                <a:latin typeface="宋体" panose="02010600030101010101" pitchFamily="2" charset="-122"/>
              </a:rPr>
              <a:t>＝</a:t>
            </a:r>
            <a:r>
              <a:rPr lang="en-US" altLang="zh-CN" sz="1600">
                <a:latin typeface="宋体" panose="02010600030101010101" pitchFamily="2" charset="-122"/>
              </a:rPr>
              <a:t>$1</a:t>
            </a:r>
            <a:r>
              <a:rPr lang="zh-CN" altLang="en-US" sz="1600">
                <a:latin typeface="宋体" panose="02010600030101010101" pitchFamily="2" charset="-122"/>
              </a:rPr>
              <a:t>＋</a:t>
            </a:r>
            <a:r>
              <a:rPr lang="en-US" altLang="zh-CN" sz="1600">
                <a:latin typeface="宋体" panose="02010600030101010101" pitchFamily="2" charset="-122"/>
              </a:rPr>
              <a:t>$3;</a:t>
            </a:r>
            <a:r>
              <a:rPr lang="zh-CN" altLang="en-US" sz="1600">
                <a:latin typeface="宋体" panose="02010600030101010101" pitchFamily="2" charset="-122"/>
              </a:rPr>
              <a:t>｝表示产生式右部非终结符</a:t>
            </a:r>
            <a:r>
              <a:rPr lang="en-US" altLang="zh-CN" sz="1600">
                <a:latin typeface="宋体" panose="02010600030101010101" pitchFamily="2" charset="-122"/>
              </a:rPr>
              <a:t>expr</a:t>
            </a:r>
            <a:r>
              <a:rPr lang="zh-CN" altLang="en-US" sz="1600">
                <a:latin typeface="宋体" panose="02010600030101010101" pitchFamily="2" charset="-122"/>
              </a:rPr>
              <a:t>的属性值加上非终结符</a:t>
            </a:r>
            <a:r>
              <a:rPr lang="en-US" altLang="zh-CN" sz="1600">
                <a:latin typeface="宋体" panose="02010600030101010101" pitchFamily="2" charset="-122"/>
              </a:rPr>
              <a:t>term</a:t>
            </a:r>
            <a:r>
              <a:rPr lang="zh-CN" altLang="en-US" sz="1600">
                <a:latin typeface="宋体" panose="02010600030101010101" pitchFamily="2" charset="-122"/>
              </a:rPr>
              <a:t>的属性值，结果作为左部非终结符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expr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的属性值，从而规定出按照这一产生式进行求值的语义动作。第（９）行省略了求值的语义动作；本来这一行的末尾应该设置｛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$$=$1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；｝但考虑这样原封不动进行复制的语义动作没有意义，所以省略。第（６）行的产生式表示，关于台式计算器的输入是一个算术表达式，其后用一个换行符表示输入结束；与该产生式相关的语义动作｛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printf(</a:t>
            </a:r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%d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＼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n</a:t>
            </a:r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,$1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>
                <a:latin typeface="宋体" panose="02010600030101010101" pitchFamily="2" charset="-122"/>
                <a:cs typeface="Courier New" panose="02070309020205020404" pitchFamily="49" charset="0"/>
              </a:rPr>
              <a:t>;</a:t>
            </a:r>
            <a:r>
              <a:rPr lang="zh-CN" altLang="en-US" sz="1600">
                <a:latin typeface="宋体" panose="02010600030101010101" pitchFamily="2" charset="-122"/>
                <a:cs typeface="Courier New" panose="02070309020205020404" pitchFamily="49" charset="0"/>
              </a:rPr>
              <a:t>｝</a:t>
            </a:r>
            <a:r>
              <a:rPr lang="zh-CN" altLang="en-US" sz="1600">
                <a:latin typeface="宋体" panose="02010600030101010101" pitchFamily="2" charset="-122"/>
              </a:rPr>
              <a:t>打印关于非终结符</a:t>
            </a:r>
            <a:r>
              <a:rPr lang="en-US" altLang="zh-CN" sz="1600">
                <a:latin typeface="Times New Roman" panose="02020603050405020304" pitchFamily="18" charset="0"/>
              </a:rPr>
              <a:t>expr</a:t>
            </a:r>
            <a:r>
              <a:rPr lang="zh-CN" altLang="en-US" sz="1600">
                <a:latin typeface="宋体" panose="02010600030101010101" pitchFamily="2" charset="-122"/>
              </a:rPr>
              <a:t>属性值，即表达式的结果值。 </a:t>
            </a:r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78269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0" y="152400"/>
            <a:ext cx="4800600" cy="6705600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18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yylex () {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19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int c;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20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c = getchar ()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21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if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isdigit (c)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{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22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yylval = c 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—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０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；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23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return DIGIT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24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}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25</a:t>
            </a:r>
            <a:r>
              <a:rPr lang="zh-CN" altLang="en-US" sz="1800" b="1"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  <a:cs typeface="Courier New" panose="02070309020205020404" pitchFamily="49" charset="0"/>
              </a:rPr>
              <a:t>return c;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>
                <a:latin typeface="宋体" panose="02010600030101010101" pitchFamily="2" charset="-122"/>
              </a:rPr>
              <a:t>（</a:t>
            </a:r>
            <a:r>
              <a:rPr lang="en-US" altLang="zh-CN" sz="1800" b="1">
                <a:latin typeface="宋体" panose="02010600030101010101" pitchFamily="2" charset="-122"/>
              </a:rPr>
              <a:t>26</a:t>
            </a:r>
            <a:r>
              <a:rPr lang="zh-CN" altLang="en-US" sz="1800" b="1">
                <a:latin typeface="宋体" panose="02010600030101010101" pitchFamily="2" charset="-122"/>
              </a:rPr>
              <a:t>）</a:t>
            </a:r>
            <a:r>
              <a:rPr lang="en-US" altLang="zh-CN" sz="1800" b="1">
                <a:latin typeface="宋体" panose="02010600030101010101" pitchFamily="2" charset="-122"/>
              </a:rPr>
              <a:t>} </a:t>
            </a:r>
          </a:p>
        </p:txBody>
      </p:sp>
      <p:sp>
        <p:nvSpPr>
          <p:cNvPr id="78851" name="Text Box 3"/>
          <p:cNvSpPr txBox="1">
            <a:spLocks noChangeArrowheads="1"/>
          </p:cNvSpPr>
          <p:nvPr/>
        </p:nvSpPr>
        <p:spPr bwMode="auto">
          <a:xfrm>
            <a:off x="5715000" y="152401"/>
            <a:ext cx="4572000" cy="585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第（１８）～（２６）行是辅助过程，每个辅助过程都是Ｃ语言的函数，并且，其中必须包含名为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yylex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的词法分析器。每次调用函数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yylex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（）时，得到一个词汇，该词汇包括两部分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,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一部分作为函数的返回结果，是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token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类型的值；另一部分是该词汇的属性，通过ＹＡＣＣ定义的全程变量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yylval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传递给语法分析器。本例中的词法分析器非常简单，它只能从单个的字符中区分出数字。第（２０）行的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getchar()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是Ｃ的一个库函数，该函数读标准输入的一个字符作为返回值。第（２１）行的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isdigit(c)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也是Ｃ的库函数，该函数判定参数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c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的值，如果是数字，则返回１，表示逻辑真，否则返回０，表示逻辑假。第（２２）行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yylval=c </a:t>
            </a:r>
            <a:r>
              <a:rPr lang="en-US" altLang="zh-CN" sz="1800">
                <a:latin typeface="Courier New" panose="02070309020205020404" pitchFamily="49" charset="0"/>
                <a:cs typeface="Courier New" panose="02070309020205020404" pitchFamily="49" charset="0"/>
              </a:rPr>
              <a:t>—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 </a:t>
            </a:r>
            <a:r>
              <a:rPr lang="en-US" altLang="zh-CN" sz="180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０</a:t>
            </a:r>
            <a:r>
              <a:rPr lang="zh-CN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把数字字符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c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转换成数值，赋给全程变量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yylval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，作为数值词汇ＤＩＧＩＴ的属性。第（２３）行在识别出数的情况下，函数</a:t>
            </a:r>
            <a:r>
              <a:rPr lang="en-US" altLang="zh-CN" sz="1800">
                <a:latin typeface="宋体" panose="02010600030101010101" pitchFamily="2" charset="-122"/>
                <a:cs typeface="Courier New" panose="02070309020205020404" pitchFamily="49" charset="0"/>
              </a:rPr>
              <a:t>yylex</a:t>
            </a:r>
            <a:r>
              <a:rPr lang="zh-CN" altLang="en-US" sz="1800">
                <a:latin typeface="宋体" panose="02010600030101010101" pitchFamily="2" charset="-122"/>
                <a:cs typeface="Courier New" panose="02070309020205020404" pitchFamily="49" charset="0"/>
              </a:rPr>
              <a:t>返回词汇ＤＩＧＩＴ；第（２５）行，除了数之外的任何字符，函数</a:t>
            </a:r>
            <a:r>
              <a:rPr lang="en-US" altLang="zh-CN" sz="1800">
                <a:latin typeface="Times New Roman" panose="02020603050405020304" pitchFamily="18" charset="0"/>
                <a:cs typeface="Times New Roman" panose="02020603050405020304" pitchFamily="18" charset="0"/>
              </a:rPr>
              <a:t>yylex</a:t>
            </a:r>
            <a:r>
              <a:rPr lang="zh-CN" altLang="en-US" sz="1800">
                <a:latin typeface="宋体" panose="02010600030101010101" pitchFamily="2" charset="-122"/>
              </a:rPr>
              <a:t>都返回该字符本身 </a:t>
            </a:r>
            <a:endParaRPr lang="zh-CN" altLang="en-US" sz="1600"/>
          </a:p>
        </p:txBody>
      </p:sp>
      <p:sp>
        <p:nvSpPr>
          <p:cNvPr id="798724" name="AutoShape 4"/>
          <p:cNvSpPr>
            <a:spLocks/>
          </p:cNvSpPr>
          <p:nvPr/>
        </p:nvSpPr>
        <p:spPr bwMode="auto">
          <a:xfrm>
            <a:off x="4191000" y="228600"/>
            <a:ext cx="1066800" cy="3352800"/>
          </a:xfrm>
          <a:prstGeom prst="rightBrace">
            <a:avLst>
              <a:gd name="adj1" fmla="val 26190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0363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752601" y="2286000"/>
            <a:ext cx="8640763" cy="4248150"/>
          </a:xfrm>
        </p:spPr>
        <p:txBody>
          <a:bodyPr/>
          <a:lstStyle/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为什么</a:t>
            </a:r>
            <a:r>
              <a:rPr lang="en-US" altLang="zh-CN" sz="2400" b="1">
                <a:solidFill>
                  <a:srgbClr val="FF0066"/>
                </a:solidFill>
                <a:latin typeface="Times New Roman" panose="02020603050405020304" pitchFamily="18" charset="0"/>
              </a:rPr>
              <a:t>LR(0)</a:t>
            </a:r>
            <a:r>
              <a:rPr lang="zh-CN" altLang="en-US" sz="2400" b="1">
                <a:solidFill>
                  <a:srgbClr val="FF0066"/>
                </a:solidFill>
                <a:latin typeface="Times New Roman" panose="02020603050405020304" pitchFamily="18" charset="0"/>
              </a:rPr>
              <a:t>分析表构造会出现多重定义？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由于</a:t>
            </a:r>
            <a:r>
              <a:rPr lang="en-US" altLang="zh-CN" sz="2000" b="1">
                <a:latin typeface="Times New Roman" panose="02020603050405020304" pitchFamily="18" charset="0"/>
              </a:rPr>
              <a:t>LR(0)</a:t>
            </a:r>
            <a:r>
              <a:rPr lang="zh-CN" altLang="en-US" sz="2000" b="1">
                <a:latin typeface="Times New Roman" panose="02020603050405020304" pitchFamily="18" charset="0"/>
              </a:rPr>
              <a:t>分析表构造时，若是归约项目</a:t>
            </a:r>
            <a:r>
              <a:rPr lang="en-US" altLang="zh-CN" sz="2000" b="1">
                <a:latin typeface="Times New Roman" panose="02020603050405020304" pitchFamily="18" charset="0"/>
              </a:rPr>
              <a:t>A∷</a:t>
            </a:r>
            <a:r>
              <a:rPr lang="zh-CN" altLang="en-US" sz="2000" b="1">
                <a:latin typeface="Times New Roman" panose="02020603050405020304" pitchFamily="18" charset="0"/>
              </a:rPr>
              <a:t>＝</a:t>
            </a:r>
            <a:r>
              <a:rPr lang="en-US" altLang="zh-CN" sz="2000" b="1">
                <a:latin typeface="Times New Roman" panose="02020603050405020304" pitchFamily="18" charset="0"/>
              </a:rPr>
              <a:t>β·</a:t>
            </a:r>
            <a:r>
              <a:rPr lang="zh-CN" altLang="en-US" sz="2000" b="1">
                <a:latin typeface="Times New Roman" panose="02020603050405020304" pitchFamily="18" charset="0"/>
              </a:rPr>
              <a:t>属于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i</a:t>
            </a:r>
            <a:r>
              <a:rPr lang="zh-CN" altLang="en-US" sz="2000" b="1">
                <a:latin typeface="Times New Roman" panose="02020603050405020304" pitchFamily="18" charset="0"/>
              </a:rPr>
              <a:t>时， </a:t>
            </a:r>
            <a:r>
              <a:rPr lang="en-US" altLang="zh-CN" sz="2000" b="1">
                <a:latin typeface="Times New Roman" panose="02020603050405020304" pitchFamily="18" charset="0"/>
              </a:rPr>
              <a:t>A∷</a:t>
            </a:r>
            <a:r>
              <a:rPr lang="zh-CN" altLang="en-US" sz="2000" b="1">
                <a:latin typeface="Times New Roman" panose="02020603050405020304" pitchFamily="18" charset="0"/>
              </a:rPr>
              <a:t>＝</a:t>
            </a:r>
            <a:r>
              <a:rPr lang="en-US" altLang="zh-CN" sz="2000" b="1">
                <a:latin typeface="Times New Roman" panose="02020603050405020304" pitchFamily="18" charset="0"/>
              </a:rPr>
              <a:t>β</a:t>
            </a:r>
            <a:r>
              <a:rPr lang="zh-CN" altLang="en-US" sz="2000" b="1">
                <a:latin typeface="Times New Roman" panose="02020603050405020304" pitchFamily="18" charset="0"/>
              </a:rPr>
              <a:t>是文法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第</a:t>
            </a:r>
            <a:r>
              <a:rPr lang="en-US" altLang="zh-CN" sz="2000" b="1">
                <a:latin typeface="Times New Roman" panose="02020603050405020304" pitchFamily="18" charset="0"/>
              </a:rPr>
              <a:t>j</a:t>
            </a:r>
            <a:r>
              <a:rPr lang="zh-CN" altLang="en-US" sz="2000" b="1">
                <a:latin typeface="Times New Roman" panose="02020603050405020304" pitchFamily="18" charset="0"/>
              </a:rPr>
              <a:t>个规则，对任意终结符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和句子右界符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，均置</a:t>
            </a:r>
            <a:r>
              <a:rPr lang="en-US" altLang="zh-CN" sz="2000" b="1">
                <a:latin typeface="Times New Roman" panose="02020603050405020304" pitchFamily="18" charset="0"/>
              </a:rPr>
              <a:t>ACTION</a:t>
            </a:r>
            <a:r>
              <a:rPr lang="zh-CN" altLang="en-US" sz="2000" b="1">
                <a:latin typeface="Times New Roman" panose="02020603050405020304" pitchFamily="18" charset="0"/>
              </a:rPr>
              <a:t>［</a:t>
            </a:r>
            <a:r>
              <a:rPr lang="en-US" altLang="zh-CN" sz="2000" b="1">
                <a:latin typeface="Times New Roman" panose="02020603050405020304" pitchFamily="18" charset="0"/>
              </a:rPr>
              <a:t>i,a</a:t>
            </a:r>
            <a:r>
              <a:rPr lang="zh-CN" altLang="en-US" sz="2000" b="1">
                <a:latin typeface="Times New Roman" panose="02020603050405020304" pitchFamily="18" charset="0"/>
              </a:rPr>
              <a:t>或</a:t>
            </a:r>
            <a:r>
              <a:rPr lang="en-US" altLang="zh-CN" sz="2000" b="1">
                <a:latin typeface="Times New Roman" panose="02020603050405020304" pitchFamily="18" charset="0"/>
              </a:rPr>
              <a:t>#</a:t>
            </a:r>
            <a:r>
              <a:rPr lang="zh-CN" altLang="en-US" sz="2000" b="1">
                <a:latin typeface="Times New Roman" panose="02020603050405020304" pitchFamily="18" charset="0"/>
              </a:rPr>
              <a:t>］＝</a:t>
            </a:r>
            <a:r>
              <a:rPr lang="en-US" altLang="zh-CN" sz="2000" b="1">
                <a:latin typeface="Times New Roman" panose="02020603050405020304" pitchFamily="18" charset="0"/>
              </a:rPr>
              <a:t>r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j</a:t>
            </a:r>
            <a:r>
              <a:rPr lang="zh-CN" altLang="en-US" sz="2000" b="1">
                <a:latin typeface="Times New Roman" panose="02020603050405020304" pitchFamily="18" charset="0"/>
              </a:rPr>
              <a:t>，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表示按文法第</a:t>
            </a:r>
            <a:r>
              <a:rPr lang="en-US" altLang="zh-CN" sz="2000" b="1">
                <a:latin typeface="Times New Roman" panose="02020603050405020304" pitchFamily="18" charset="0"/>
              </a:rPr>
              <a:t>j</a:t>
            </a:r>
            <a:r>
              <a:rPr lang="zh-CN" altLang="en-US" sz="2000" b="1">
                <a:latin typeface="Times New Roman" panose="02020603050405020304" pitchFamily="18" charset="0"/>
              </a:rPr>
              <a:t>条规则将符号栈顶符号串</a:t>
            </a:r>
            <a:r>
              <a:rPr lang="en-US" altLang="zh-CN" sz="2000" b="1">
                <a:latin typeface="Times New Roman" panose="02020603050405020304" pitchFamily="18" charset="0"/>
              </a:rPr>
              <a:t>β</a:t>
            </a:r>
            <a:r>
              <a:rPr lang="zh-CN" altLang="en-US" sz="2000" b="1">
                <a:latin typeface="Times New Roman" panose="02020603050405020304" pitchFamily="18" charset="0"/>
              </a:rPr>
              <a:t>归约为Ａ。由于不考虑句柄后任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一符号，即不向前看符号，一律为</a:t>
            </a:r>
            <a:r>
              <a:rPr lang="en-US" altLang="zh-CN" sz="2000" b="1">
                <a:latin typeface="Times New Roman" panose="02020603050405020304" pitchFamily="18" charset="0"/>
              </a:rPr>
              <a:t>r</a:t>
            </a:r>
            <a:r>
              <a:rPr lang="en-US" altLang="zh-CN" sz="2000" b="1" baseline="-25000">
                <a:latin typeface="Times New Roman" panose="02020603050405020304" pitchFamily="18" charset="0"/>
              </a:rPr>
              <a:t>j</a:t>
            </a:r>
            <a:r>
              <a:rPr lang="zh-CN" altLang="en-US" sz="2000" b="1">
                <a:latin typeface="Times New Roman" panose="02020603050405020304" pitchFamily="18" charset="0"/>
              </a:rPr>
              <a:t>，所以当有两个以上归约项目时会出现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冲突。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解决这种矛盾办法是在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zh-CN" altLang="en-US" sz="2000" b="1">
                <a:latin typeface="Times New Roman" panose="02020603050405020304" pitchFamily="18" charset="0"/>
              </a:rPr>
              <a:t>行上根据输入符号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决定在第</a:t>
            </a:r>
            <a:r>
              <a:rPr lang="en-US" altLang="zh-CN" sz="2000" b="1">
                <a:latin typeface="Times New Roman" panose="02020603050405020304" pitchFamily="18" charset="0"/>
              </a:rPr>
              <a:t>i</a:t>
            </a:r>
            <a:r>
              <a:rPr lang="zh-CN" altLang="en-US" sz="2000" b="1">
                <a:latin typeface="Times New Roman" panose="02020603050405020304" pitchFamily="18" charset="0"/>
              </a:rPr>
              <a:t>行置上唯一元素。为此</a:t>
            </a:r>
          </a:p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我们引入</a:t>
            </a:r>
            <a:r>
              <a:rPr lang="en-US" altLang="zh-CN" sz="2000" b="1">
                <a:latin typeface="Times New Roman" panose="02020603050405020304" pitchFamily="18" charset="0"/>
              </a:rPr>
              <a:t>SLR</a:t>
            </a:r>
            <a:r>
              <a:rPr lang="zh-CN" altLang="en-US" sz="2000" b="1">
                <a:latin typeface="Times New Roman" panose="02020603050405020304" pitchFamily="18" charset="0"/>
              </a:rPr>
              <a:t>分析法，下面介绍</a:t>
            </a:r>
            <a:r>
              <a:rPr lang="en-US" altLang="zh-CN" sz="2000" b="1">
                <a:latin typeface="Times New Roman" panose="02020603050405020304" pitchFamily="18" charset="0"/>
              </a:rPr>
              <a:t>SLR</a:t>
            </a:r>
            <a:r>
              <a:rPr lang="zh-CN" altLang="en-US" sz="2000" b="1">
                <a:latin typeface="Times New Roman" panose="02020603050405020304" pitchFamily="18" charset="0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</a:rPr>
              <a:t>1</a:t>
            </a:r>
            <a:r>
              <a:rPr lang="zh-CN" altLang="en-US" sz="2000" b="1">
                <a:latin typeface="Times New Roman" panose="02020603050405020304" pitchFamily="18" charset="0"/>
              </a:rPr>
              <a:t>）分析表的构造。 </a:t>
            </a:r>
          </a:p>
        </p:txBody>
      </p:sp>
      <p:sp>
        <p:nvSpPr>
          <p:cNvPr id="738308" name="AutoShape 4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38309" name="AutoShape 5"/>
          <p:cNvSpPr>
            <a:spLocks noChangeArrowheads="1"/>
          </p:cNvSpPr>
          <p:nvPr/>
        </p:nvSpPr>
        <p:spPr bwMode="gray">
          <a:xfrm>
            <a:off x="24384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SLR(1)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分析表构造</a:t>
            </a:r>
          </a:p>
        </p:txBody>
      </p:sp>
      <p:sp>
        <p:nvSpPr>
          <p:cNvPr id="738310" name="Rectangle 6"/>
          <p:cNvSpPr>
            <a:spLocks noChangeArrowheads="1"/>
          </p:cNvSpPr>
          <p:nvPr/>
        </p:nvSpPr>
        <p:spPr bwMode="auto">
          <a:xfrm>
            <a:off x="1981200" y="228600"/>
            <a:ext cx="82296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algn="l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algn="l">
              <a:spcBef>
                <a:spcPct val="20000"/>
              </a:spcBef>
              <a:spcAft>
                <a:spcPct val="0"/>
              </a:spcAft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algn="l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algn="l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algn="l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90000"/>
              </a:lnSpc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lang="zh-CN" altLang="en-US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  <p:grpSp>
        <p:nvGrpSpPr>
          <p:cNvPr id="738311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14343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4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510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38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ext Box 2"/>
          <p:cNvSpPr txBox="1">
            <a:spLocks noChangeArrowheads="1"/>
          </p:cNvSpPr>
          <p:nvPr/>
        </p:nvSpPr>
        <p:spPr bwMode="auto">
          <a:xfrm>
            <a:off x="1828800" y="1524000"/>
            <a:ext cx="8382000" cy="387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3600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>
              <a:latin typeface="Times New Roman" panose="02020603050405020304" pitchFamily="18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下面扩充上面关于台式计算器的规格说明，使之具有应用价值。第一，允许输入几个表达式，每个表达式占一行，并且允许出现空行。第二，表达式中的数由不止一个的数字组成，并且其中可以包含一个小数点，前面可以带负号。第三，增加减法和除法运算。这样，表达式的文法可以写成下列形式：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Ｅ∷＝Ｅ</a:t>
            </a:r>
            <a:r>
              <a:rPr lang="en-US" altLang="zh-CN" sz="2000">
                <a:latin typeface="Times New Roman" panose="02020603050405020304" pitchFamily="18" charset="0"/>
              </a:rPr>
              <a:t>+</a:t>
            </a:r>
            <a:r>
              <a:rPr lang="zh-CN" altLang="en-US" sz="2000">
                <a:latin typeface="Times New Roman" panose="02020603050405020304" pitchFamily="18" charset="0"/>
              </a:rPr>
              <a:t>Ｅ｜Ｅ</a:t>
            </a:r>
            <a:r>
              <a:rPr lang="en-US" altLang="zh-CN" sz="2000">
                <a:latin typeface="Times New Roman" panose="02020603050405020304" pitchFamily="18" charset="0"/>
              </a:rPr>
              <a:t>-</a:t>
            </a:r>
            <a:r>
              <a:rPr lang="zh-CN" altLang="en-US" sz="2000">
                <a:latin typeface="Times New Roman" panose="02020603050405020304" pitchFamily="18" charset="0"/>
              </a:rPr>
              <a:t>Ｅ｜ＥＥ｜Ｅ／Ｅ｜（Ｅ）｜</a:t>
            </a:r>
            <a:r>
              <a:rPr lang="en-US" altLang="zh-CN" sz="2000">
                <a:latin typeface="Times New Roman" panose="02020603050405020304" pitchFamily="18" charset="0"/>
              </a:rPr>
              <a:t>-</a:t>
            </a:r>
            <a:r>
              <a:rPr lang="zh-CN" altLang="en-US" sz="2000">
                <a:latin typeface="Times New Roman" panose="02020603050405020304" pitchFamily="18" charset="0"/>
              </a:rPr>
              <a:t>Ｅ｜</a:t>
            </a:r>
            <a:r>
              <a:rPr lang="en-US" altLang="zh-CN" sz="2000">
                <a:latin typeface="Times New Roman" panose="02020603050405020304" pitchFamily="18" charset="0"/>
              </a:rPr>
              <a:t>unmber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可以看出所示是二义性文法。按这一文法写出的ＹＡＣＣ规格说明如下</a:t>
            </a:r>
            <a:r>
              <a:rPr lang="zh-CN" altLang="en-US" sz="2000"/>
              <a:t> </a:t>
            </a:r>
          </a:p>
        </p:txBody>
      </p:sp>
      <p:grpSp>
        <p:nvGrpSpPr>
          <p:cNvPr id="800771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80903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0904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00774" name="AutoShape 6"/>
          <p:cNvSpPr>
            <a:spLocks noChangeArrowheads="1"/>
          </p:cNvSpPr>
          <p:nvPr/>
        </p:nvSpPr>
        <p:spPr bwMode="auto">
          <a:xfrm>
            <a:off x="1676400" y="1428750"/>
            <a:ext cx="8839200" cy="527685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00775" name="AutoShape 7"/>
          <p:cNvSpPr>
            <a:spLocks noChangeArrowheads="1"/>
          </p:cNvSpPr>
          <p:nvPr/>
        </p:nvSpPr>
        <p:spPr bwMode="gray">
          <a:xfrm>
            <a:off x="2362201" y="10668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用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ＹＡＣＣ处理二义性文法</a:t>
            </a:r>
            <a:r>
              <a:rPr lang="zh-CN" alt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76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00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ext Box 2"/>
          <p:cNvSpPr txBox="1">
            <a:spLocks noChangeArrowheads="1"/>
          </p:cNvSpPr>
          <p:nvPr/>
        </p:nvSpPr>
        <p:spPr bwMode="auto">
          <a:xfrm>
            <a:off x="1676400" y="-228600"/>
            <a:ext cx="7010400" cy="7091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1600" dirty="0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（１）％｛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（２）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#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</a:rPr>
              <a:t>include〈ctype.h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〉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（３）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#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</a:rPr>
              <a:t>include〈stdio.h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〉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（４）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#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</a:rPr>
              <a:t>defineYYSTYPEdouble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／*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double type for YACC stack * /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（５）％｝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（６）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token NUMBER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（７）％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left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＋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－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（８）％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left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*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/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（９）％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right UMINUS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10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）％％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11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line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lines expr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＼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n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 {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</a:rPr>
              <a:t>printf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("%g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＼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n",$2);}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12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lines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＼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n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13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）｜／  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ε * 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／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14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）；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15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：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＋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{$$=$1+$3;}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16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－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{$$=$1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－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$3;}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17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*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{$$=$1*$3;}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18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／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{$$=$1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／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$3;} 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19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{$$=$2}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20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－</a:t>
            </a:r>
            <a:r>
              <a:rPr lang="zh-CN" altLang="en-US" sz="1600" dirty="0">
                <a:solidFill>
                  <a:srgbClr val="C00000"/>
                </a:solidFill>
                <a:latin typeface="Courier New" panose="02070309020205020404" pitchFamily="49" charset="0"/>
              </a:rPr>
              <a:t>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expr %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</a:rPr>
              <a:t>prec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 UMINUS {$$=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－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$2}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21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）｜ＮＵＭＢＥＲ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22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）；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23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）％％</a:t>
            </a:r>
          </a:p>
        </p:txBody>
      </p:sp>
      <p:sp>
        <p:nvSpPr>
          <p:cNvPr id="801795" name="Text Box 3"/>
          <p:cNvSpPr txBox="1">
            <a:spLocks noChangeArrowheads="1"/>
          </p:cNvSpPr>
          <p:nvPr/>
        </p:nvSpPr>
        <p:spPr bwMode="auto">
          <a:xfrm>
            <a:off x="8229600" y="1447801"/>
            <a:ext cx="2133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YACC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规格说明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zh-CN" altLang="en-US">
                <a:latin typeface="Times New Roman" panose="02020603050405020304" pitchFamily="18" charset="0"/>
                <a:ea typeface="宋体" panose="02010600030101010101" pitchFamily="2" charset="-122"/>
              </a:rPr>
              <a:t>说明部分</a:t>
            </a:r>
          </a:p>
        </p:txBody>
      </p:sp>
      <p:sp>
        <p:nvSpPr>
          <p:cNvPr id="801796" name="AutoShape 4"/>
          <p:cNvSpPr>
            <a:spLocks/>
          </p:cNvSpPr>
          <p:nvPr/>
        </p:nvSpPr>
        <p:spPr bwMode="auto">
          <a:xfrm>
            <a:off x="7391400" y="304800"/>
            <a:ext cx="685800" cy="2590800"/>
          </a:xfrm>
          <a:prstGeom prst="rightBrace">
            <a:avLst>
              <a:gd name="adj1" fmla="val 31481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01797" name="AutoShape 5"/>
          <p:cNvSpPr>
            <a:spLocks/>
          </p:cNvSpPr>
          <p:nvPr/>
        </p:nvSpPr>
        <p:spPr bwMode="auto">
          <a:xfrm>
            <a:off x="6781800" y="3200400"/>
            <a:ext cx="381000" cy="3276600"/>
          </a:xfrm>
          <a:prstGeom prst="rightBrace">
            <a:avLst>
              <a:gd name="adj1" fmla="val 71667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01798" name="Text Box 6"/>
          <p:cNvSpPr txBox="1">
            <a:spLocks noChangeArrowheads="1"/>
          </p:cNvSpPr>
          <p:nvPr/>
        </p:nvSpPr>
        <p:spPr bwMode="auto">
          <a:xfrm>
            <a:off x="7947026" y="4335463"/>
            <a:ext cx="2339975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YACC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规格说明</a:t>
            </a:r>
          </a:p>
          <a:p>
            <a:pPr eaLnBrk="1" hangingPunct="1">
              <a:spcBef>
                <a:spcPct val="50000"/>
              </a:spcBef>
              <a:defRPr/>
            </a:pP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zh-CN" altLang="en-US">
                <a:latin typeface="Times New Roman" panose="02020603050405020304" pitchFamily="18" charset="0"/>
                <a:ea typeface="宋体" panose="02010600030101010101" pitchFamily="2" charset="-122"/>
              </a:rPr>
              <a:t>翻译规则</a:t>
            </a:r>
          </a:p>
        </p:txBody>
      </p:sp>
      <p:grpSp>
        <p:nvGrpSpPr>
          <p:cNvPr id="801799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81928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1929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886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01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ext Box 2"/>
          <p:cNvSpPr txBox="1">
            <a:spLocks noChangeArrowheads="1"/>
          </p:cNvSpPr>
          <p:nvPr/>
        </p:nvSpPr>
        <p:spPr bwMode="auto">
          <a:xfrm>
            <a:off x="1676400" y="-228600"/>
            <a:ext cx="7010400" cy="3567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1600" dirty="0">
              <a:solidFill>
                <a:srgbClr val="FFFF00"/>
              </a:solidFill>
              <a:latin typeface="宋体" panose="02010600030101010101" pitchFamily="2" charset="-122"/>
            </a:endParaRP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1600" dirty="0">
              <a:solidFill>
                <a:srgbClr val="FFFF00"/>
              </a:solidFill>
              <a:latin typeface="宋体" panose="02010600030101010101" pitchFamily="2" charset="-122"/>
              <a:cs typeface="Courier New" panose="02070309020205020404" pitchFamily="49" charset="0"/>
            </a:endParaRP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24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yylex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() {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25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int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c;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26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while ( (c = 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getchar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()) ==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’’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27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if ( (c = = 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.</a:t>
            </a:r>
            <a:r>
              <a:rPr lang="en-US" altLang="zh-CN" sz="16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)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｜｜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(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isdigit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(c))){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28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ungetc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(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c,stdin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);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29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 err="1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scanf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 ("%1f",&amp;yylval);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30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return NUMBER;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31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 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{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32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  <a:cs typeface="Courier New" panose="02070309020205020404" pitchFamily="49" charset="0"/>
              </a:rPr>
              <a:t>return c;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1600" dirty="0">
                <a:solidFill>
                  <a:srgbClr val="C00000"/>
                </a:solidFill>
                <a:latin typeface="Times New Roman" panose="02020603050405020304" pitchFamily="18" charset="0"/>
              </a:rPr>
              <a:t>33</a:t>
            </a:r>
            <a:r>
              <a:rPr lang="zh-CN" altLang="en-US" sz="1600" dirty="0">
                <a:solidFill>
                  <a:srgbClr val="C0000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1600" dirty="0">
                <a:solidFill>
                  <a:srgbClr val="C00000"/>
                </a:solidFill>
                <a:latin typeface="Times New Roman" panose="02020603050405020304" pitchFamily="18" charset="0"/>
              </a:rPr>
              <a:t>}</a:t>
            </a:r>
            <a:r>
              <a:rPr lang="en-US" altLang="zh-CN" sz="1600" dirty="0">
                <a:solidFill>
                  <a:srgbClr val="C00000"/>
                </a:solidFill>
                <a:latin typeface="宋体" panose="02010600030101010101" pitchFamily="2" charset="-122"/>
              </a:rPr>
              <a:t></a:t>
            </a:r>
          </a:p>
        </p:txBody>
      </p:sp>
      <p:sp>
        <p:nvSpPr>
          <p:cNvPr id="802819" name="Text Box 3"/>
          <p:cNvSpPr txBox="1">
            <a:spLocks noChangeArrowheads="1"/>
          </p:cNvSpPr>
          <p:nvPr/>
        </p:nvSpPr>
        <p:spPr bwMode="auto">
          <a:xfrm>
            <a:off x="8229600" y="1447801"/>
            <a:ext cx="2133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</a:rPr>
              <a:t>YACC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  <a:cs typeface="Courier New" panose="02070309020205020404" pitchFamily="49" charset="0"/>
              </a:rPr>
              <a:t>规格说明</a:t>
            </a:r>
            <a:r>
              <a:rPr lang="zh-CN" altLang="en-US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zh-CN" altLang="en-US">
                <a:latin typeface="Times New Roman" panose="02020603050405020304" pitchFamily="18" charset="0"/>
                <a:ea typeface="宋体" panose="02010600030101010101" pitchFamily="2" charset="-122"/>
              </a:rPr>
              <a:t>辅助过程</a:t>
            </a:r>
          </a:p>
        </p:txBody>
      </p:sp>
      <p:sp>
        <p:nvSpPr>
          <p:cNvPr id="802820" name="AutoShape 4"/>
          <p:cNvSpPr>
            <a:spLocks/>
          </p:cNvSpPr>
          <p:nvPr/>
        </p:nvSpPr>
        <p:spPr bwMode="auto">
          <a:xfrm>
            <a:off x="7391400" y="381000"/>
            <a:ext cx="685800" cy="2667000"/>
          </a:xfrm>
          <a:prstGeom prst="rightBrace">
            <a:avLst>
              <a:gd name="adj1" fmla="val 32407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949" name="Text Box 5"/>
          <p:cNvSpPr txBox="1">
            <a:spLocks noChangeArrowheads="1"/>
          </p:cNvSpPr>
          <p:nvPr/>
        </p:nvSpPr>
        <p:spPr bwMode="auto">
          <a:xfrm>
            <a:off x="2057401" y="4114801"/>
            <a:ext cx="7940675" cy="1465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宋体" panose="02010600030101010101" pitchFamily="2" charset="-122"/>
              </a:rPr>
              <a:t>由于ＹＡＣＣ规格说明中的文法具有二义性，ＹＡＣＣ建立ＬＡＬＲ分析表时将产生冲突的动作。在这种情况下，ＹＡＣＣ将报告所产生的冲突动作的个数。如果在调用ＹＡＣＣ命令时使用选择项</a:t>
            </a:r>
            <a:r>
              <a:rPr lang="zh-CN" altLang="en-US" sz="1800">
                <a:latin typeface="Courier New" panose="02070309020205020404" pitchFamily="49" charset="0"/>
              </a:rPr>
              <a:t>“</a:t>
            </a:r>
            <a:r>
              <a:rPr lang="zh-CN" altLang="en-US" sz="1800">
                <a:latin typeface="宋体" panose="02010600030101010101" pitchFamily="2" charset="-122"/>
              </a:rPr>
              <a:t>－</a:t>
            </a:r>
            <a:r>
              <a:rPr lang="en-US" altLang="zh-CN" sz="1800">
                <a:latin typeface="宋体" panose="02010600030101010101" pitchFamily="2" charset="-122"/>
              </a:rPr>
              <a:t>v</a:t>
            </a:r>
            <a:r>
              <a:rPr lang="en-US" altLang="zh-CN" sz="1800">
                <a:latin typeface="Courier New" panose="02070309020205020404" pitchFamily="49" charset="0"/>
              </a:rPr>
              <a:t>”</a:t>
            </a:r>
            <a:r>
              <a:rPr lang="zh-CN" altLang="en-US" sz="1800">
                <a:latin typeface="宋体" panose="02010600030101010101" pitchFamily="2" charset="-122"/>
              </a:rPr>
              <a:t>，ＹＡＣＣ将生成一个名为</a:t>
            </a:r>
            <a:r>
              <a:rPr lang="en-US" altLang="zh-CN" sz="1800">
                <a:latin typeface="宋体" panose="02010600030101010101" pitchFamily="2" charset="-122"/>
              </a:rPr>
              <a:t>y.output</a:t>
            </a:r>
            <a:r>
              <a:rPr lang="zh-CN" altLang="en-US" sz="1800">
                <a:latin typeface="宋体" panose="02010600030101010101" pitchFamily="2" charset="-122"/>
              </a:rPr>
              <a:t>的辅助文件，其中包含ＬＲ项目集的核心、冲突的动作和说明如何解决冲突的ＬＡＬＲ分析表。</a:t>
            </a:r>
            <a:r>
              <a:rPr lang="zh-CN" altLang="en-US" sz="1800"/>
              <a:t> </a:t>
            </a:r>
          </a:p>
        </p:txBody>
      </p:sp>
      <p:grpSp>
        <p:nvGrpSpPr>
          <p:cNvPr id="802822" name="Group 6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82951" name="Picture 7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952" name="Picture 8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1239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02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ext Box 2"/>
          <p:cNvSpPr txBox="1">
            <a:spLocks noChangeArrowheads="1"/>
          </p:cNvSpPr>
          <p:nvPr/>
        </p:nvSpPr>
        <p:spPr bwMode="auto">
          <a:xfrm>
            <a:off x="1981200" y="838200"/>
            <a:ext cx="7924800" cy="5940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2000">
              <a:latin typeface="宋体" panose="02010600030101010101" pitchFamily="2" charset="-122"/>
            </a:endParaRP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ＹＡＣＣ处理冲突遵循如下两条缺省的规则：第一，当产生“归约归约”冲突时，按照规格说明中产生式的排列顺序，选择排在前边的产生式进行归约。第二，当产生“移进归约”冲突时，选择执行移进动作。除缺省规则之外</a:t>
            </a:r>
            <a:r>
              <a:rPr lang="en-US" altLang="zh-CN" sz="2000">
                <a:latin typeface="Times New Roman" panose="02020603050405020304" pitchFamily="18" charset="0"/>
              </a:rPr>
              <a:t>,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ＹＡＣＣ还提供了处理“移进归约”冲突的机制。在规格说明的说明部分里，可以规定终结符号的优先顺序和结合性。例如，第（７）行规定＋、－运算符具有相同的优先顺序和左结合性。类似地，用“％</a:t>
            </a:r>
            <a:r>
              <a:rPr lang="en-US" altLang="zh-CN" sz="2000">
                <a:latin typeface="Times New Roman" panose="02020603050405020304" pitchFamily="18" charset="0"/>
              </a:rPr>
              <a:t>right”</a:t>
            </a:r>
            <a:r>
              <a:rPr lang="zh-CN" altLang="en-US" sz="2000">
                <a:latin typeface="Times New Roman" panose="02020603050405020304" pitchFamily="18" charset="0"/>
              </a:rPr>
              <a:t>可以规定其后终结符的右结合性。而％</a:t>
            </a:r>
            <a:r>
              <a:rPr lang="en-US" altLang="zh-CN" sz="2000">
                <a:latin typeface="Times New Roman" panose="02020603050405020304" pitchFamily="18" charset="0"/>
              </a:rPr>
              <a:t>nonassoc</a:t>
            </a:r>
            <a:r>
              <a:rPr lang="zh-CN" altLang="en-US" sz="2000">
                <a:latin typeface="Times New Roman" panose="02020603050405020304" pitchFamily="18" charset="0"/>
              </a:rPr>
              <a:t>说明所引出符号的不可结合性</a:t>
            </a:r>
            <a:r>
              <a:rPr lang="en-US" altLang="zh-CN" sz="2000">
                <a:latin typeface="Times New Roman" panose="02020603050405020304" pitchFamily="18" charset="0"/>
              </a:rPr>
              <a:t>,</a:t>
            </a:r>
            <a:r>
              <a:rPr lang="zh-CN" altLang="en-US" sz="2000">
                <a:latin typeface="Times New Roman" panose="02020603050405020304" pitchFamily="18" charset="0"/>
              </a:rPr>
              <a:t>例如，说明   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rgbClr val="FF0000"/>
                </a:solidFill>
                <a:latin typeface="Times New Roman" panose="02020603050405020304" pitchFamily="18" charset="0"/>
              </a:rPr>
              <a:t>                      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pitchFamily="18" charset="0"/>
              </a:rPr>
              <a:t>%nonassoc ’&lt;’</a:t>
            </a:r>
            <a:r>
              <a:rPr lang="en-US" altLang="zh-CN" sz="2000">
                <a:latin typeface="Times New Roman" panose="02020603050405020304" pitchFamily="18" charset="0"/>
              </a:rPr>
              <a:t>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指出二元运算符’</a:t>
            </a:r>
            <a:r>
              <a:rPr lang="en-US" altLang="zh-CN" sz="2000">
                <a:latin typeface="Times New Roman" panose="02020603050405020304" pitchFamily="18" charset="0"/>
              </a:rPr>
              <a:t>&lt;’</a:t>
            </a:r>
            <a:r>
              <a:rPr lang="zh-CN" altLang="en-US" sz="2000">
                <a:latin typeface="Times New Roman" panose="02020603050405020304" pitchFamily="18" charset="0"/>
              </a:rPr>
              <a:t>不可结合（即该运算符两个出现根本不能组合）。在同一结合中所出现的符号具有相同的优先级，例如第（７）行’＋’和’－’具有相同优先级，第（８）行’*’和’</a:t>
            </a:r>
            <a:r>
              <a:rPr lang="en-US" altLang="zh-CN" sz="2000">
                <a:latin typeface="Times New Roman" panose="02020603050405020304" pitchFamily="18" charset="0"/>
              </a:rPr>
              <a:t>/’</a:t>
            </a:r>
            <a:r>
              <a:rPr lang="zh-CN" altLang="en-US" sz="2000">
                <a:latin typeface="Times New Roman" panose="02020603050405020304" pitchFamily="18" charset="0"/>
              </a:rPr>
              <a:t>具有相同优先级。说明中出现的次序决定优先级高低。先说明者优先级低，后说明者优先级高，例如’’和’／’优先级高于’＋’和’－’。例如第（９）行说明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000">
                <a:latin typeface="Times New Roman" panose="02020603050405020304" pitchFamily="18" charset="0"/>
              </a:rPr>
              <a:t>                    </a:t>
            </a:r>
            <a:r>
              <a:rPr lang="zh-CN" altLang="en-US" sz="2000">
                <a:solidFill>
                  <a:srgbClr val="FF0000"/>
                </a:solidFill>
                <a:latin typeface="Times New Roman" panose="02020603050405020304" pitchFamily="18" charset="0"/>
              </a:rPr>
              <a:t>％</a:t>
            </a:r>
            <a:r>
              <a:rPr lang="en-US" altLang="zh-CN" sz="2000">
                <a:solidFill>
                  <a:srgbClr val="FF0000"/>
                </a:solidFill>
                <a:latin typeface="Times New Roman" panose="02020603050405020304" pitchFamily="18" charset="0"/>
              </a:rPr>
              <a:t>right UMINUS</a:t>
            </a:r>
            <a:r>
              <a:rPr lang="en-US" altLang="zh-CN" sz="1800">
                <a:solidFill>
                  <a:srgbClr val="FF0000"/>
                </a:solidFill>
                <a:latin typeface="Times New Roman" panose="02020603050405020304" pitchFamily="18" charset="0"/>
              </a:rPr>
              <a:t></a:t>
            </a:r>
          </a:p>
        </p:txBody>
      </p:sp>
      <p:grpSp>
        <p:nvGrpSpPr>
          <p:cNvPr id="803843" name="Group 3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83972" name="Picture 4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3973" name="Picture 5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94519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03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ext Box 2"/>
          <p:cNvSpPr txBox="1">
            <a:spLocks noChangeArrowheads="1"/>
          </p:cNvSpPr>
          <p:nvPr/>
        </p:nvSpPr>
        <p:spPr bwMode="auto">
          <a:xfrm>
            <a:off x="1752600" y="1447800"/>
            <a:ext cx="8458200" cy="4653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endParaRPr lang="en-US" altLang="zh-CN" sz="180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400">
                <a:latin typeface="Times New Roman" panose="02020603050405020304" pitchFamily="18" charset="0"/>
              </a:rPr>
              <a:t>使得一元减</a:t>
            </a:r>
            <a:r>
              <a:rPr lang="en-US" altLang="zh-CN" sz="2400">
                <a:latin typeface="Times New Roman" panose="02020603050405020304" pitchFamily="18" charset="0"/>
              </a:rPr>
              <a:t>UMINUS</a:t>
            </a:r>
            <a:r>
              <a:rPr lang="zh-CN" altLang="en-US" sz="2400">
                <a:latin typeface="Times New Roman" panose="02020603050405020304" pitchFamily="18" charset="0"/>
              </a:rPr>
              <a:t>优先级高于前面五个终结符，在某些情况下，规则右部的最左的终结符难以说明适当优先级（如一元减运算符）。此时，可用该规则附加说明方式来强制它的优先级，其格式如下：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                   </a:t>
            </a:r>
            <a:r>
              <a:rPr lang="en-US" altLang="zh-CN" sz="2400">
                <a:solidFill>
                  <a:srgbClr val="FF0000"/>
                </a:solidFill>
                <a:latin typeface="Times New Roman" panose="02020603050405020304" pitchFamily="18" charset="0"/>
              </a:rPr>
              <a:t>%prec〈</a:t>
            </a: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</a:rPr>
              <a:t>终结符</a:t>
            </a:r>
            <a:r>
              <a:rPr lang="en-US" altLang="zh-CN" sz="2400">
                <a:solidFill>
                  <a:srgbClr val="FF0000"/>
                </a:solidFill>
                <a:latin typeface="Times New Roman" panose="02020603050405020304" pitchFamily="18" charset="0"/>
              </a:rPr>
              <a:t>〉</a:t>
            </a:r>
          </a:p>
          <a:p>
            <a:pPr algn="just" eaLnBrk="1" hangingPunct="1">
              <a:buClr>
                <a:schemeClr val="hlink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400">
                <a:latin typeface="Times New Roman" panose="02020603050405020304" pitchFamily="18" charset="0"/>
              </a:rPr>
              <a:t>用这种说明描述的规则，其右部最左终结符与上述说明中终结符具有相同的优先级和结合性。例如，第（２０）行指定</a:t>
            </a:r>
            <a:r>
              <a:rPr lang="en-US" altLang="zh-CN" sz="2400">
                <a:latin typeface="Times New Roman" panose="02020603050405020304" pitchFamily="18" charset="0"/>
              </a:rPr>
              <a:t>UMINUS</a:t>
            </a:r>
            <a:r>
              <a:rPr lang="zh-CN" altLang="en-US" sz="2400">
                <a:latin typeface="Times New Roman" panose="02020603050405020304" pitchFamily="18" charset="0"/>
              </a:rPr>
              <a:t>具有优先级最高，即强制表达式是一元减运算符与</a:t>
            </a:r>
            <a:r>
              <a:rPr lang="en-US" altLang="zh-CN" sz="2400">
                <a:latin typeface="Times New Roman" panose="02020603050405020304" pitchFamily="18" charset="0"/>
              </a:rPr>
              <a:t>UNINUS</a:t>
            </a:r>
            <a:r>
              <a:rPr lang="zh-CN" altLang="en-US" sz="2400">
                <a:latin typeface="Times New Roman" panose="02020603050405020304" pitchFamily="18" charset="0"/>
              </a:rPr>
              <a:t>具有相同的优先级和结合性。应用这些机制，对二义性文法，用户可以提供附加信息。于是在发生冲突情况下，ＹＡＣＣ可以参考终结符号的优先顺序和结合性处理冲突。 </a:t>
            </a:r>
          </a:p>
        </p:txBody>
      </p:sp>
      <p:sp>
        <p:nvSpPr>
          <p:cNvPr id="804870" name="AutoShape 6"/>
          <p:cNvSpPr>
            <a:spLocks noChangeArrowheads="1"/>
          </p:cNvSpPr>
          <p:nvPr/>
        </p:nvSpPr>
        <p:spPr bwMode="auto">
          <a:xfrm>
            <a:off x="1676400" y="914400"/>
            <a:ext cx="8839200" cy="57912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804871" name="Group 7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84998" name="Picture 8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4999" name="Picture 9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04874" name="AutoShape 10"/>
          <p:cNvSpPr>
            <a:spLocks noChangeArrowheads="1"/>
          </p:cNvSpPr>
          <p:nvPr/>
        </p:nvSpPr>
        <p:spPr bwMode="gray">
          <a:xfrm>
            <a:off x="2362201" y="5334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  <a:r>
              <a:rPr lang="zh-CN" altLang="en-US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用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黑体" panose="02010609060101010101" pitchFamily="49" charset="-122"/>
                <a:cs typeface="Arial" panose="020B0604020202020204" pitchFamily="34" charset="0"/>
              </a:rPr>
              <a:t>ＹＡＣＣ处理二义性文法</a:t>
            </a:r>
            <a:r>
              <a:rPr lang="zh-CN" alt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346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04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79418" y="3594756"/>
            <a:ext cx="10467340" cy="1015663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rgbClr val="FFC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35000" endPos="45500" dist="127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  <a:endParaRPr lang="zh-CN" altLang="en-US" sz="6000" b="1" dirty="0">
              <a:solidFill>
                <a:srgbClr val="FFC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  <a:reflection blurRad="6350" stA="35000" endPos="45500" dist="127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48" y="454234"/>
            <a:ext cx="7960736" cy="26458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828800" y="3124201"/>
            <a:ext cx="8610600" cy="3624263"/>
          </a:xfrm>
        </p:spPr>
        <p:txBody>
          <a:bodyPr>
            <a:normAutofit fontScale="92500" lnSpcReduction="20000"/>
          </a:bodyPr>
          <a:lstStyle/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①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当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a=b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时，则移进，置ＡＣＴＩＯＮ［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i,a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］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=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S</a:t>
            </a:r>
            <a:r>
              <a:rPr lang="en-US" altLang="zh-CN" sz="1800" b="1" baseline="-250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②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当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a∈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ＦＯＬＬＯＷ（Ｂ）时，置ＡＣＴＩＯＮ［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i,a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］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=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1800" b="1" baseline="-250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③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当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a∈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ＦＯＬＬＯＷ（Ｃ）时，置ＡＣＴＩＯＮ［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i,a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］＝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1800" b="1" baseline="-25000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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④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当</a:t>
            </a:r>
            <a:r>
              <a:rPr lang="en-US" altLang="zh-CN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不属于三种情况之一，置ＡＣＴＩＯＮ［</a:t>
            </a:r>
            <a:r>
              <a:rPr lang="en-US" altLang="zh-CN" sz="1800" b="1" dirty="0" err="1">
                <a:solidFill>
                  <a:srgbClr val="C00000"/>
                </a:solidFill>
                <a:latin typeface="Times New Roman" panose="02020603050405020304" pitchFamily="18" charset="0"/>
              </a:rPr>
              <a:t>i,a</a:t>
            </a:r>
            <a:r>
              <a:rPr lang="zh-CN" altLang="en-US" sz="1800" b="1" dirty="0">
                <a:solidFill>
                  <a:srgbClr val="C00000"/>
                </a:solidFill>
                <a:latin typeface="Times New Roman" panose="02020603050405020304" pitchFamily="18" charset="0"/>
              </a:rPr>
              <a:t>］＝“ＥＲＲＯＲ” 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一般地，若一个项目集Ｉ</a:t>
            </a:r>
            <a:r>
              <a:rPr lang="en-US" altLang="zh-CN" sz="1800" b="1" baseline="-25000" dirty="0" err="1">
                <a:latin typeface="Times New Roman" panose="02020603050405020304" pitchFamily="18" charset="0"/>
              </a:rPr>
              <a:t>i</a:t>
            </a:r>
            <a:r>
              <a:rPr lang="zh-CN" altLang="en-US" sz="1800" b="1" dirty="0">
                <a:latin typeface="Times New Roman" panose="02020603050405020304" pitchFamily="18" charset="0"/>
              </a:rPr>
              <a:t>含有多个移进项目和归约项目，例如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I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i</a:t>
            </a:r>
            <a:r>
              <a:rPr lang="zh-CN" altLang="en-US" sz="1800" b="1" dirty="0">
                <a:latin typeface="Times New Roman" panose="02020603050405020304" pitchFamily="18" charset="0"/>
              </a:rPr>
              <a:t>＝｛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1800" b="1" dirty="0">
                <a:latin typeface="Times New Roman" panose="02020603050405020304" pitchFamily="18" charset="0"/>
              </a:rPr>
              <a:t>β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1800" b="1" dirty="0">
                <a:latin typeface="Times New Roman" panose="02020603050405020304" pitchFamily="18" charset="0"/>
              </a:rPr>
              <a:t>β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…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m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m</a:t>
            </a:r>
            <a:r>
              <a:rPr lang="en-US" altLang="zh-CN" sz="1800" b="1" dirty="0">
                <a:latin typeface="Times New Roman" panose="02020603050405020304" pitchFamily="18" charset="0"/>
              </a:rPr>
              <a:t>β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m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</a:p>
          <a:p>
            <a:pPr algn="just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…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 err="1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 err="1">
                <a:latin typeface="Times New Roman" panose="02020603050405020304" pitchFamily="18" charset="0"/>
              </a:rPr>
              <a:t>n</a:t>
            </a:r>
            <a:r>
              <a:rPr lang="en-US" altLang="zh-CN" sz="1800" b="1" dirty="0">
                <a:latin typeface="Times New Roman" panose="02020603050405020304" pitchFamily="18" charset="0"/>
              </a:rPr>
              <a:t>∷</a:t>
            </a:r>
            <a:r>
              <a:rPr lang="zh-CN" altLang="en-US" sz="1800" b="1" dirty="0">
                <a:latin typeface="Times New Roman" panose="02020603050405020304" pitchFamily="18" charset="0"/>
              </a:rPr>
              <a:t>＝</a:t>
            </a:r>
            <a:r>
              <a:rPr lang="en-US" altLang="zh-CN" sz="1800" b="1" dirty="0">
                <a:latin typeface="Times New Roman" panose="02020603050405020304" pitchFamily="18" charset="0"/>
              </a:rPr>
              <a:t>α·</a:t>
            </a:r>
            <a:r>
              <a:rPr lang="zh-CN" altLang="en-US" sz="1800" b="1" dirty="0">
                <a:latin typeface="Times New Roman" panose="02020603050405020304" pitchFamily="18" charset="0"/>
              </a:rPr>
              <a:t>｝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如果集合｛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en-US" altLang="zh-CN" sz="1800" b="1" dirty="0">
                <a:latin typeface="Times New Roman" panose="02020603050405020304" pitchFamily="18" charset="0"/>
              </a:rPr>
              <a:t>,a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en-US" altLang="zh-CN" sz="1800" b="1" dirty="0">
                <a:latin typeface="Times New Roman" panose="02020603050405020304" pitchFamily="18" charset="0"/>
              </a:rPr>
              <a:t>,…</a:t>
            </a:r>
            <a:r>
              <a:rPr lang="zh-CN" altLang="en-US" sz="1800" b="1" dirty="0">
                <a:latin typeface="Times New Roman" panose="02020603050405020304" pitchFamily="18" charset="0"/>
              </a:rPr>
              <a:t>，</a:t>
            </a:r>
            <a:r>
              <a:rPr lang="en-US" altLang="zh-CN" sz="1800" b="1" dirty="0">
                <a:latin typeface="Times New Roman" panose="02020603050405020304" pitchFamily="18" charset="0"/>
              </a:rPr>
              <a:t>a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m</a:t>
            </a:r>
            <a:r>
              <a:rPr lang="zh-CN" altLang="en-US" sz="1800" b="1" dirty="0">
                <a:latin typeface="Times New Roman" panose="02020603050405020304" pitchFamily="18" charset="0"/>
              </a:rPr>
              <a:t>｝，</a:t>
            </a:r>
            <a:r>
              <a:rPr lang="en-US" altLang="zh-CN" sz="1800" b="1" dirty="0">
                <a:latin typeface="Times New Roman" panose="02020603050405020304" pitchFamily="18" charset="0"/>
              </a:rPr>
              <a:t>FOLLOW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1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），</a:t>
            </a:r>
            <a:r>
              <a:rPr lang="en-US" altLang="zh-CN" sz="1800" b="1" dirty="0" smtClean="0">
                <a:latin typeface="Times New Roman" panose="02020603050405020304" pitchFamily="18" charset="0"/>
              </a:rPr>
              <a:t>FOLLOW</a:t>
            </a:r>
            <a:r>
              <a:rPr lang="zh-CN" altLang="en-US" sz="1800" b="1" dirty="0" smtClean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>
                <a:latin typeface="Times New Roman" panose="02020603050405020304" pitchFamily="18" charset="0"/>
              </a:rPr>
              <a:t>2</a:t>
            </a:r>
            <a:r>
              <a:rPr lang="zh-CN" altLang="en-US" sz="1800" b="1" dirty="0">
                <a:latin typeface="Times New Roman" panose="02020603050405020304" pitchFamily="18" charset="0"/>
              </a:rPr>
              <a:t>），</a:t>
            </a:r>
            <a:r>
              <a:rPr lang="en-US" altLang="zh-CN" sz="1800" b="1" dirty="0">
                <a:latin typeface="Times New Roman" panose="02020603050405020304" pitchFamily="18" charset="0"/>
              </a:rPr>
              <a:t>…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      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FOLLOW</a:t>
            </a:r>
            <a:r>
              <a:rPr lang="zh-CN" altLang="en-US" sz="1800" b="1" dirty="0">
                <a:latin typeface="Times New Roman" panose="02020603050405020304" pitchFamily="18" charset="0"/>
              </a:rPr>
              <a:t>（</a:t>
            </a:r>
            <a:r>
              <a:rPr lang="en-US" altLang="zh-CN" sz="1800" b="1" dirty="0" err="1">
                <a:latin typeface="Times New Roman" panose="02020603050405020304" pitchFamily="18" charset="0"/>
              </a:rPr>
              <a:t>B</a:t>
            </a:r>
            <a:r>
              <a:rPr lang="en-US" altLang="zh-CN" sz="1800" b="1" baseline="-25000" dirty="0" err="1">
                <a:latin typeface="Times New Roman" panose="02020603050405020304" pitchFamily="18" charset="0"/>
              </a:rPr>
              <a:t>n</a:t>
            </a:r>
            <a:r>
              <a:rPr lang="zh-CN" altLang="en-US" sz="1800" b="1" dirty="0">
                <a:latin typeface="Times New Roman" panose="02020603050405020304" pitchFamily="18" charset="0"/>
              </a:rPr>
              <a:t>）两两不相交时，可类似地根据不同的当前符号，对状态为</a:t>
            </a:r>
            <a:r>
              <a:rPr lang="en-US" altLang="zh-CN" sz="1800" b="1" dirty="0" err="1">
                <a:latin typeface="Times New Roman" panose="02020603050405020304" pitchFamily="18" charset="0"/>
              </a:rPr>
              <a:t>i</a:t>
            </a:r>
            <a:r>
              <a:rPr lang="zh-CN" altLang="en-US" sz="1800" b="1" dirty="0">
                <a:latin typeface="Times New Roman" panose="02020603050405020304" pitchFamily="18" charset="0"/>
              </a:rPr>
              <a:t>中的冲突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动作进行区分。这种解决“移进</a:t>
            </a:r>
            <a:r>
              <a:rPr lang="en-US" altLang="zh-CN" sz="1800" b="1" dirty="0">
                <a:latin typeface="Times New Roman" panose="02020603050405020304" pitchFamily="18" charset="0"/>
              </a:rPr>
              <a:t>---</a:t>
            </a:r>
            <a:r>
              <a:rPr lang="zh-CN" altLang="en-US" sz="1800" b="1" dirty="0">
                <a:latin typeface="Times New Roman" panose="02020603050405020304" pitchFamily="18" charset="0"/>
              </a:rPr>
              <a:t>归约”冲突的方法称作</a:t>
            </a:r>
            <a:r>
              <a:rPr lang="en-US" altLang="zh-CN" sz="1800" b="1" dirty="0">
                <a:latin typeface="Times New Roman" panose="02020603050405020304" pitchFamily="18" charset="0"/>
              </a:rPr>
              <a:t>S</a:t>
            </a:r>
            <a:r>
              <a:rPr lang="zh-CN" altLang="en-US" sz="1800" b="1" dirty="0">
                <a:latin typeface="Times New Roman" panose="02020603050405020304" pitchFamily="18" charset="0"/>
              </a:rPr>
              <a:t>ＬＲ方法。</a:t>
            </a:r>
          </a:p>
        </p:txBody>
      </p:sp>
      <p:sp>
        <p:nvSpPr>
          <p:cNvPr id="739331" name="Rectangle 3"/>
          <p:cNvSpPr>
            <a:spLocks noChangeArrowheads="1"/>
          </p:cNvSpPr>
          <p:nvPr/>
        </p:nvSpPr>
        <p:spPr bwMode="auto">
          <a:xfrm>
            <a:off x="1738314" y="914401"/>
            <a:ext cx="8929687" cy="2086725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dirty="0">
              <a:solidFill>
                <a:srgbClr val="00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 eaLnBrk="1" hangingPunct="1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solidFill>
                  <a:srgbClr val="FFFF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</a:t>
            </a: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1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）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解决冲突项目</a:t>
            </a:r>
          </a:p>
          <a:p>
            <a:pPr algn="just" eaLnBrk="1" hangingPunct="1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对于Ｉ</a:t>
            </a:r>
            <a:r>
              <a:rPr lang="en-US" altLang="zh-CN" sz="2000" b="1" baseline="-250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＝｛Ａ∷＝</a:t>
            </a:r>
            <a:r>
              <a:rPr lang="en-US" altLang="zh-CN" sz="2000" b="1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β·bβ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２，Ｂ∷＝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β·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，Ｃ∷＝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β·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｝</a:t>
            </a:r>
          </a:p>
          <a:p>
            <a:pPr algn="just" eaLnBrk="1" hangingPunct="1">
              <a:lnSpc>
                <a:spcPct val="12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     如果集合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FOLLOW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）和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FOLLOW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C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）不相交，而且不包含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b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，那么，当状态Ｉ</a:t>
            </a:r>
            <a:r>
              <a:rPr lang="en-US" altLang="zh-CN" sz="2000" b="1" baseline="-250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i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面临任何输入符号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时，可采用如下“移进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---</a:t>
            </a:r>
            <a:r>
              <a:rPr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</a:rPr>
              <a:t>归约”的决策。</a:t>
            </a:r>
          </a:p>
        </p:txBody>
      </p:sp>
      <p:sp>
        <p:nvSpPr>
          <p:cNvPr id="739332" name="AutoShape 4"/>
          <p:cNvSpPr>
            <a:spLocks noChangeArrowheads="1"/>
          </p:cNvSpPr>
          <p:nvPr/>
        </p:nvSpPr>
        <p:spPr bwMode="auto">
          <a:xfrm>
            <a:off x="1676400" y="762000"/>
            <a:ext cx="8763000" cy="59436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39333" name="AutoShape 5"/>
          <p:cNvSpPr>
            <a:spLocks noChangeArrowheads="1"/>
          </p:cNvSpPr>
          <p:nvPr/>
        </p:nvSpPr>
        <p:spPr bwMode="gray">
          <a:xfrm>
            <a:off x="24384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SLR(1)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分析表构造</a:t>
            </a:r>
          </a:p>
        </p:txBody>
      </p:sp>
      <p:grpSp>
        <p:nvGrpSpPr>
          <p:cNvPr id="739334" name="Group 6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15367" name="Picture 7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68" name="Picture 8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4277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39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354" name="Rectangle 2"/>
          <p:cNvSpPr>
            <a:spLocks noChangeArrowheads="1"/>
          </p:cNvSpPr>
          <p:nvPr/>
        </p:nvSpPr>
        <p:spPr bwMode="auto">
          <a:xfrm>
            <a:off x="1752600" y="1752601"/>
            <a:ext cx="8497888" cy="1511183"/>
          </a:xfrm>
          <a:prstGeom prst="rect">
            <a:avLst/>
          </a:prstGeom>
          <a:noFill/>
          <a:ln>
            <a:noFill/>
          </a:ln>
          <a:effectLst>
            <a:prstShdw prst="shdw18" dist="17961" dir="13500000">
              <a:srgbClr val="0066FF">
                <a:gamma/>
                <a:shade val="60000"/>
                <a:invGamma/>
              </a:srgb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rgbClr val="0066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365125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54451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2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）</a:t>
            </a:r>
            <a:r>
              <a:rPr lang="en-US" altLang="zh-CN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SLR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（</a:t>
            </a:r>
            <a:r>
              <a:rPr lang="en-US" altLang="zh-CN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1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）分析表构造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有了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SLR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方法之后，只须对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LR(0)</a:t>
            </a:r>
            <a:r>
              <a:rPr lang="zh-CN" altLang="en-US" sz="2000" dirty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分析表构造方法②进行修改，其它方法保持不变。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即若归约项目Ａ∷＝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α·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属于Ｉ</a:t>
            </a:r>
            <a:r>
              <a:rPr lang="en-US" altLang="zh-CN" sz="2000" baseline="-250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，设Ａ∷＝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α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是文法第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j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个规则，则对于属于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FOLLOW(A)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的输入符号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，置于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ACTION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［</a:t>
            </a:r>
            <a:r>
              <a:rPr lang="en-US" altLang="zh-CN" sz="20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i,a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］＝</a:t>
            </a:r>
            <a:r>
              <a:rPr lang="en-US" altLang="zh-CN" sz="20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r</a:t>
            </a:r>
            <a:r>
              <a:rPr lang="en-US" altLang="zh-CN" sz="2000" baseline="-250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j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，表示按文法的第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j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条规则Ａ∷＝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α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将栈顶符号串</a:t>
            </a:r>
            <a:r>
              <a:rPr lang="en-US" altLang="zh-CN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α</a:t>
            </a:r>
            <a:r>
              <a:rPr lang="zh-CN" altLang="en-US" sz="2000" dirty="0">
                <a:solidFill>
                  <a:srgbClr val="C0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归约成Ａ。</a:t>
            </a:r>
          </a:p>
        </p:txBody>
      </p:sp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1828801" y="4038600"/>
            <a:ext cx="8208963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Wingdings" panose="05000000000000000000" pitchFamily="2" charset="2"/>
              <a:buChar char="Ø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SzPct val="90000"/>
              <a:buFont typeface="Wingdings" panose="05000000000000000000" pitchFamily="2" charset="2"/>
              <a:buChar char="ü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000" dirty="0">
                <a:solidFill>
                  <a:srgbClr val="C00000"/>
                </a:solidFill>
                <a:latin typeface="Times New Roman" panose="02020603050405020304" pitchFamily="18" charset="0"/>
              </a:rPr>
              <a:t>3) </a:t>
            </a:r>
            <a:r>
              <a:rPr lang="en-US" altLang="zh-CN" sz="2000" dirty="0">
                <a:latin typeface="Times New Roman" panose="02020603050405020304" pitchFamily="18" charset="0"/>
              </a:rPr>
              <a:t>SLR(1)</a:t>
            </a:r>
            <a:r>
              <a:rPr lang="zh-CN" altLang="en-US" sz="2000" dirty="0">
                <a:latin typeface="Times New Roman" panose="02020603050405020304" pitchFamily="18" charset="0"/>
              </a:rPr>
              <a:t>文法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 smtClean="0">
                <a:latin typeface="Times New Roman" panose="02020603050405020304" pitchFamily="18" charset="0"/>
              </a:rPr>
              <a:t>    对于</a:t>
            </a:r>
            <a:r>
              <a:rPr lang="zh-CN" altLang="en-US" sz="1800" b="1" dirty="0">
                <a:latin typeface="Times New Roman" panose="02020603050405020304" pitchFamily="18" charset="0"/>
              </a:rPr>
              <a:t>给定的文法Ｇ，若按上述方法构造的分析表不含多重定义的元素，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则称文法Ｇ是</a:t>
            </a:r>
            <a:r>
              <a:rPr lang="en-US" altLang="zh-CN" sz="1800" b="1" dirty="0">
                <a:latin typeface="Times New Roman" panose="02020603050405020304" pitchFamily="18" charset="0"/>
              </a:rPr>
              <a:t>SLR(1)</a:t>
            </a:r>
            <a:r>
              <a:rPr lang="zh-CN" altLang="en-US" sz="1800" b="1" dirty="0">
                <a:latin typeface="Times New Roman" panose="02020603050405020304" pitchFamily="18" charset="0"/>
              </a:rPr>
              <a:t>文法。这里</a:t>
            </a:r>
            <a:r>
              <a:rPr lang="en-US" altLang="zh-CN" sz="1800" b="1" dirty="0">
                <a:latin typeface="Times New Roman" panose="02020603050405020304" pitchFamily="18" charset="0"/>
              </a:rPr>
              <a:t>SLR(</a:t>
            </a:r>
            <a:r>
              <a:rPr lang="zh-CN" altLang="en-US" sz="1800" b="1" dirty="0">
                <a:latin typeface="Times New Roman" panose="02020603050405020304" pitchFamily="18" charset="0"/>
              </a:rPr>
              <a:t>１</a:t>
            </a:r>
            <a:r>
              <a:rPr lang="en-US" altLang="zh-CN" sz="1800" b="1" dirty="0">
                <a:latin typeface="Times New Roman" panose="02020603050405020304" pitchFamily="18" charset="0"/>
              </a:rPr>
              <a:t>)</a:t>
            </a:r>
            <a:r>
              <a:rPr lang="zh-CN" altLang="en-US" sz="1800" b="1" dirty="0">
                <a:latin typeface="Times New Roman" panose="02020603050405020304" pitchFamily="18" charset="0"/>
              </a:rPr>
              <a:t>中的</a:t>
            </a:r>
            <a:r>
              <a:rPr lang="en-US" altLang="zh-CN" sz="1800" b="1" dirty="0">
                <a:latin typeface="Times New Roman" panose="02020603050405020304" pitchFamily="18" charset="0"/>
              </a:rPr>
              <a:t>S</a:t>
            </a:r>
            <a:r>
              <a:rPr lang="zh-CN" altLang="en-US" sz="1800" b="1" dirty="0">
                <a:latin typeface="Times New Roman" panose="02020603050405020304" pitchFamily="18" charset="0"/>
              </a:rPr>
              <a:t>代表</a:t>
            </a:r>
            <a:r>
              <a:rPr lang="en-US" altLang="zh-CN" sz="1800" b="1" dirty="0">
                <a:latin typeface="Times New Roman" panose="02020603050405020304" pitchFamily="18" charset="0"/>
              </a:rPr>
              <a:t>Simple(</a:t>
            </a:r>
            <a:r>
              <a:rPr lang="zh-CN" altLang="en-US" sz="1800" b="1" dirty="0">
                <a:latin typeface="Times New Roman" panose="02020603050405020304" pitchFamily="18" charset="0"/>
              </a:rPr>
              <a:t>简单</a:t>
            </a:r>
            <a:r>
              <a:rPr lang="en-US" altLang="zh-CN" sz="1800" b="1" dirty="0">
                <a:latin typeface="Times New Roman" panose="02020603050405020304" pitchFamily="18" charset="0"/>
              </a:rPr>
              <a:t>)</a:t>
            </a:r>
            <a:r>
              <a:rPr lang="zh-CN" altLang="en-US" sz="1800" b="1" dirty="0">
                <a:latin typeface="Times New Roman" panose="02020603050405020304" pitchFamily="18" charset="0"/>
              </a:rPr>
              <a:t>的意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思，而数字１代表查看句柄外一个输入符号，即在分析过程中至多只需要向前</a:t>
            </a:r>
          </a:p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1800" b="1" dirty="0">
                <a:latin typeface="Times New Roman" panose="02020603050405020304" pitchFamily="18" charset="0"/>
              </a:rPr>
              <a:t>查看一个符号。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z="1800" dirty="0"/>
          </a:p>
        </p:txBody>
      </p:sp>
      <p:sp>
        <p:nvSpPr>
          <p:cNvPr id="740356" name="AutoShape 4"/>
          <p:cNvSpPr>
            <a:spLocks noChangeArrowheads="1"/>
          </p:cNvSpPr>
          <p:nvPr/>
        </p:nvSpPr>
        <p:spPr bwMode="auto">
          <a:xfrm>
            <a:off x="1676400" y="762000"/>
            <a:ext cx="8763000" cy="5943600"/>
          </a:xfrm>
          <a:prstGeom prst="roundRect">
            <a:avLst>
              <a:gd name="adj" fmla="val 4690"/>
            </a:avLst>
          </a:prstGeom>
          <a:noFill/>
          <a:ln w="57150">
            <a:solidFill>
              <a:srgbClr val="5FB6F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FC5E3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Aft>
                <a:spcPct val="20000"/>
              </a:spcAft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40357" name="AutoShape 5"/>
          <p:cNvSpPr>
            <a:spLocks noChangeArrowheads="1"/>
          </p:cNvSpPr>
          <p:nvPr/>
        </p:nvSpPr>
        <p:spPr bwMode="gray">
          <a:xfrm>
            <a:off x="2438401" y="381000"/>
            <a:ext cx="7299325" cy="787400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rgbClr val="138CDF">
                  <a:gamma/>
                  <a:shade val="46275"/>
                  <a:invGamma/>
                </a:srgbClr>
              </a:gs>
              <a:gs pos="50000">
                <a:srgbClr val="138CDF"/>
              </a:gs>
              <a:gs pos="100000">
                <a:srgbClr val="138CDF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marL="233363" indent="-233363"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algn="l"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Aft>
                <a:spcPct val="20000"/>
              </a:spcAft>
              <a:defRPr/>
            </a:pP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宋体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altLang="zh-CN" sz="28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altLang="zh-C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SLR(1)</a:t>
            </a:r>
            <a:r>
              <a:rPr lang="zh-CN" altLang="en-US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cs typeface="Arial" panose="020B0604020202020204" pitchFamily="34" charset="0"/>
              </a:rPr>
              <a:t>分析表构造</a:t>
            </a:r>
          </a:p>
        </p:txBody>
      </p:sp>
      <p:grpSp>
        <p:nvGrpSpPr>
          <p:cNvPr id="740358" name="Group 6"/>
          <p:cNvGrpSpPr>
            <a:grpSpLocks/>
          </p:cNvGrpSpPr>
          <p:nvPr/>
        </p:nvGrpSpPr>
        <p:grpSpPr bwMode="auto">
          <a:xfrm>
            <a:off x="9753600" y="152401"/>
            <a:ext cx="717550" cy="881063"/>
            <a:chOff x="2272" y="2026"/>
            <a:chExt cx="740" cy="987"/>
          </a:xfrm>
        </p:grpSpPr>
        <p:pic>
          <p:nvPicPr>
            <p:cNvPr id="16391" name="Picture 7" descr="UserWithDesktopComputer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0" y="2325"/>
              <a:ext cx="592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392" name="Picture 8" descr="Software-Update-Service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313728">
              <a:off x="2272" y="2026"/>
              <a:ext cx="517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4115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40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1" y="228601"/>
            <a:ext cx="5929313" cy="254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1" y="381000"/>
            <a:ext cx="1249363" cy="167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3352801"/>
            <a:ext cx="6134100" cy="265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20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8C0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10283</Words>
  <Application>Microsoft Office PowerPoint</Application>
  <PresentationFormat>宽屏</PresentationFormat>
  <Paragraphs>1185</Paragraphs>
  <Slides>65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65</vt:i4>
      </vt:variant>
    </vt:vector>
  </HeadingPairs>
  <TitlesOfParts>
    <vt:vector size="80" baseType="lpstr">
      <vt:lpstr>黑体</vt:lpstr>
      <vt:lpstr>楷体_GB2312</vt:lpstr>
      <vt:lpstr>宋体</vt:lpstr>
      <vt:lpstr>微软雅黑</vt:lpstr>
      <vt:lpstr>Arial</vt:lpstr>
      <vt:lpstr>Calibri</vt:lpstr>
      <vt:lpstr>Calibri Light</vt:lpstr>
      <vt:lpstr>Courier New</vt:lpstr>
      <vt:lpstr>Symbol</vt:lpstr>
      <vt:lpstr>Tahoma</vt:lpstr>
      <vt:lpstr>Times New Roman</vt:lpstr>
      <vt:lpstr>Wingdings</vt:lpstr>
      <vt:lpstr>1_Office 主题</vt:lpstr>
      <vt:lpstr>2_Office 主题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归约-归约冲突示例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zhanghong</dc:creator>
  <cp:lastModifiedBy>jly</cp:lastModifiedBy>
  <cp:revision>630</cp:revision>
  <dcterms:created xsi:type="dcterms:W3CDTF">2015-10-08T06:42:00Z</dcterms:created>
  <dcterms:modified xsi:type="dcterms:W3CDTF">2021-05-20T14:29:58Z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2052-10.1.0.7643</vt:lpwstr>
  </property>
</Properties>
</file>

<file path=docProps/thumbnail.jpeg>
</file>